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6}" styleName="Medium Style 2 - Accent 6">
    <a:wholeTbl>
      <a:tcTxStyle>
        <a:fontRef idx="minor">
          <a:srgbClr val="000000"/>
        </a:fontRef>
        <a:srgbClr val="000000"/>
      </a:tcTxStyle>
      <a:tcStyle>
        <a:tcBdr>
          <a:left>
            <a:ln w="12700" cmpd="sng">
              <a:solidFill>
                <a:srgbClr val="FFFFFF"/>
              </a:solidFill>
            </a:ln>
          </a:left>
          <a:right>
            <a:ln w="12700" cmpd="sng">
              <a:solidFill>
                <a:srgbClr val="FFFFFF"/>
              </a:solidFill>
            </a:ln>
          </a:right>
          <a:top>
            <a:ln w="12700" cmpd="sng">
              <a:solidFill>
                <a:srgbClr val="FFFFFF"/>
              </a:solidFill>
            </a:ln>
          </a:top>
          <a:bottom>
            <a:ln w="12700" cmpd="sng">
              <a:solidFill>
                <a:srgbClr val="FFFFFF"/>
              </a:solidFill>
            </a:ln>
          </a:bottom>
          <a:insideH>
            <a:ln w="12700" cmpd="sng">
              <a:solidFill>
                <a:srgbClr val="FFFFFF"/>
              </a:solidFill>
            </a:ln>
          </a:insideH>
          <a:insideV>
            <a:ln w="12700" cmpd="sng">
              <a:solidFill>
                <a:srgbClr val="FFFFFF"/>
              </a:solidFill>
            </a:ln>
          </a:insideV>
        </a:tcBdr>
        <a:fill>
          <a:solidFill>
            <a:srgbClr val="70AD47">
              <a:tint val="20000"/>
            </a:srgbClr>
          </a:solidFill>
        </a:fill>
      </a:tcStyle>
    </a:wholeTbl>
    <a:band1H>
      <a:tcStyle>
        <a:tcBdr/>
        <a:fill>
          <a:solidFill>
            <a:srgbClr val="70AD47">
              <a:tint val="40000"/>
            </a:srgbClr>
          </a:solidFill>
        </a:fill>
      </a:tcStyle>
    </a:band1H>
    <a:band2H>
      <a:tcStyle>
        <a:tcBdr/>
      </a:tcStyle>
    </a:band2H>
    <a:band1V>
      <a:tcStyle>
        <a:tcBdr/>
        <a:fill>
          <a:solidFill>
            <a:srgbClr val="70AD47">
              <a:tint val="40000"/>
            </a:srgbClr>
          </a:solidFill>
        </a:fill>
      </a:tcStyle>
    </a:band1V>
    <a:band2V>
      <a:tcStyle>
        <a:tcBdr/>
      </a:tcStyle>
    </a:band2V>
    <a:lastCol>
      <a:tcTxStyle b="on">
        <a:fontRef idx="minor">
          <a:srgbClr val="000000"/>
        </a:fontRef>
        <a:srgbClr val="000000"/>
      </a:tcTxStyle>
      <a:tcStyle>
        <a:tcBdr/>
        <a:fill>
          <a:solidFill>
            <a:srgbClr val="70AD47"/>
          </a:solidFill>
        </a:fill>
      </a:tcStyle>
    </a:lastCol>
    <a:firstCol>
      <a:tcTxStyle b="on">
        <a:fontRef idx="minor">
          <a:srgbClr val="000000"/>
        </a:fontRef>
        <a:srgbClr val="000000"/>
      </a:tcTxStyle>
      <a:tcStyle>
        <a:tcBdr/>
        <a:fill>
          <a:solidFill>
            <a:srgbClr val="70AD47"/>
          </a:solidFill>
        </a:fill>
      </a:tcStyle>
    </a:firstCol>
    <a:lastRow>
      <a:tcTxStyle b="on">
        <a:fontRef idx="minor">
          <a:srgbClr val="000000"/>
        </a:fontRef>
        <a:srgbClr val="000000"/>
      </a:tcTxStyle>
      <a:tcStyle>
        <a:tcBdr>
          <a:top>
            <a:ln w="38100" cmpd="sng">
              <a:solidFill>
                <a:srgbClr val="FFFFFF"/>
              </a:solidFill>
            </a:ln>
          </a:top>
        </a:tcBdr>
        <a:fill>
          <a:solidFill>
            <a:srgbClr val="70AD47"/>
          </a:solidFill>
        </a:fill>
      </a:tcStyle>
    </a:lastRow>
    <a:firstRow>
      <a:tcTxStyle b="on">
        <a:fontRef idx="minor">
          <a:srgbClr val="000000"/>
        </a:fontRef>
        <a:srgbClr val="000000"/>
      </a:tcTxStyle>
      <a:tcStyle>
        <a:tcBdr>
          <a:top>
            <a:ln w="38100" cmpd="sng">
              <a:solidFill>
                <a:srgbClr val="FFFFFF"/>
              </a:solidFill>
            </a:ln>
          </a:top>
        </a:tcBdr>
        <a:fill>
          <a:solidFill>
            <a:srgbClr val="70AD47"/>
          </a:solidFill>
        </a:fill>
      </a:tcStyle>
    </a:firstRow>
  </a:tblStyle>
  <a:tblStyle styleId="{5940675A-B579-460E-94D1-54222C63F5DA}" styleName="No Style, Table Grid">
    <a:wholeTbl>
      <a:tcTxStyle>
        <a:fontRef idx="minor">
          <a:srgbClr val="000000"/>
        </a:fontRef>
        <a:srgbClr val="000000"/>
      </a:tcTxStyle>
      <a:tcStyle>
        <a:tcBdr>
          <a:left>
            <a:ln w="12700" cmpd="sng">
              <a:solidFill>
                <a:srgbClr val="000000"/>
              </a:solidFill>
            </a:ln>
          </a:left>
          <a:right>
            <a:ln w="12700" cmpd="sng">
              <a:solidFill>
                <a:srgbClr val="000000"/>
              </a:solidFill>
            </a:ln>
          </a:right>
          <a:top>
            <a:ln w="12700" cmpd="sng">
              <a:solidFill>
                <a:srgbClr val="000000"/>
              </a:solidFill>
            </a:ln>
          </a:top>
          <a:bottom>
            <a:ln w="12700" cmpd="sng">
              <a:solidFill>
                <a:srgbClr val="000000"/>
              </a:solidFill>
            </a:ln>
          </a:bottom>
          <a:insideH>
            <a:ln w="12700" cmpd="sng">
              <a:solidFill>
                <a:srgbClr val="000000"/>
              </a:solidFill>
            </a:ln>
          </a:insideH>
          <a:insideV>
            <a:ln w="12700" cmpd="sng">
              <a:solidFill>
                <a:srgbClr val="000000"/>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9" d="100"/>
          <a:sy n="79" d="100"/>
        </p:scale>
        <p:origin x="-1098"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93"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94"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95"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96"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97"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98"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27626136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0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60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603" name="Date Placeholder 3"/>
          <p:cNvSpPr>
            <a:spLocks noGrp="1"/>
          </p:cNvSpPr>
          <p:nvPr>
            <p:ph type="dt" sz="half" idx="10"/>
          </p:nvPr>
        </p:nvSpPr>
        <p:spPr/>
        <p:txBody>
          <a:bodyPr/>
          <a:lstStyle/>
          <a:p>
            <a:fld id="{70BC1078-46ED-40F9-8930-935BAD7C2B02}" type="datetimeFigureOut">
              <a:rPr lang="zh-CN" altLang="en-US" smtClean="0"/>
              <a:t>2020/5/11</a:t>
            </a:fld>
            <a:endParaRPr lang="zh-CN" altLang="en-US"/>
          </a:p>
        </p:txBody>
      </p:sp>
      <p:sp>
        <p:nvSpPr>
          <p:cNvPr id="1048604" name="Footer Placeholder 4"/>
          <p:cNvSpPr>
            <a:spLocks noGrp="1"/>
          </p:cNvSpPr>
          <p:nvPr>
            <p:ph type="ftr" sz="quarter" idx="11"/>
          </p:nvPr>
        </p:nvSpPr>
        <p:spPr/>
        <p:txBody>
          <a:bodyPr/>
          <a:lstStyle/>
          <a:p>
            <a:endParaRPr lang="zh-CN" altLang="en-US"/>
          </a:p>
        </p:txBody>
      </p:sp>
      <p:sp>
        <p:nvSpPr>
          <p:cNvPr id="1048605"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63" name="Title 1"/>
          <p:cNvSpPr>
            <a:spLocks noGrp="1"/>
          </p:cNvSpPr>
          <p:nvPr>
            <p:ph type="title"/>
          </p:nvPr>
        </p:nvSpPr>
        <p:spPr/>
        <p:txBody>
          <a:bodyPr/>
          <a:lstStyle/>
          <a:p>
            <a:r>
              <a:rPr lang="en-US" altLang="zh-CN" smtClean="0"/>
              <a:t>Click to edit Master title style</a:t>
            </a:r>
            <a:endParaRPr lang="en-US" dirty="0"/>
          </a:p>
        </p:txBody>
      </p:sp>
      <p:sp>
        <p:nvSpPr>
          <p:cNvPr id="1048664"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5" name="Date Placeholder 3"/>
          <p:cNvSpPr>
            <a:spLocks noGrp="1"/>
          </p:cNvSpPr>
          <p:nvPr>
            <p:ph type="dt" sz="half" idx="10"/>
          </p:nvPr>
        </p:nvSpPr>
        <p:spPr/>
        <p:txBody>
          <a:bodyPr/>
          <a:lstStyle/>
          <a:p>
            <a:fld id="{70BC1078-46ED-40F9-8930-935BAD7C2B02}" type="datetimeFigureOut">
              <a:rPr lang="zh-CN" altLang="en-US" smtClean="0"/>
              <a:t>2020/5/11</a:t>
            </a:fld>
            <a:endParaRPr lang="zh-CN" altLang="en-US"/>
          </a:p>
        </p:txBody>
      </p:sp>
      <p:sp>
        <p:nvSpPr>
          <p:cNvPr id="1048666" name="Footer Placeholder 4"/>
          <p:cNvSpPr>
            <a:spLocks noGrp="1"/>
          </p:cNvSpPr>
          <p:nvPr>
            <p:ph type="ftr" sz="quarter" idx="11"/>
          </p:nvPr>
        </p:nvSpPr>
        <p:spPr/>
        <p:txBody>
          <a:bodyPr/>
          <a:lstStyle/>
          <a:p>
            <a:endParaRPr lang="zh-CN" altLang="en-US"/>
          </a:p>
        </p:txBody>
      </p:sp>
      <p:sp>
        <p:nvSpPr>
          <p:cNvPr id="1048667"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58" name="Vertical Title 1"/>
          <p:cNvSpPr>
            <a:spLocks noGrp="1"/>
          </p:cNvSpPr>
          <p:nvPr>
            <p:ph type="title" orient="vert"/>
          </p:nvPr>
        </p:nvSpPr>
        <p:spPr>
          <a:xfrm>
            <a:off x="6543675" y="365125"/>
            <a:ext cx="1971675" cy="5811838"/>
          </a:xfrm>
        </p:spPr>
        <p:txBody>
          <a:bodyPr vert="eaVert"/>
          <a:lstStyle/>
          <a:p>
            <a:r>
              <a:rPr lang="en-US" altLang="zh-CN" smtClean="0"/>
              <a:t>Click to edit Master title style</a:t>
            </a:r>
            <a:endParaRPr lang="en-US" dirty="0"/>
          </a:p>
        </p:txBody>
      </p:sp>
      <p:sp>
        <p:nvSpPr>
          <p:cNvPr id="1048659" name="Vertical Text Placeholder 2"/>
          <p:cNvSpPr>
            <a:spLocks noGrp="1"/>
          </p:cNvSpPr>
          <p:nvPr>
            <p:ph type="body" orient="vert" idx="1"/>
          </p:nvPr>
        </p:nvSpPr>
        <p:spPr>
          <a:xfrm>
            <a:off x="628650"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0" name="Date Placeholder 3"/>
          <p:cNvSpPr>
            <a:spLocks noGrp="1"/>
          </p:cNvSpPr>
          <p:nvPr>
            <p:ph type="dt" sz="half" idx="10"/>
          </p:nvPr>
        </p:nvSpPr>
        <p:spPr/>
        <p:txBody>
          <a:bodyPr/>
          <a:lstStyle/>
          <a:p>
            <a:fld id="{70BC1078-46ED-40F9-8930-935BAD7C2B02}" type="datetimeFigureOut">
              <a:rPr lang="zh-CN" altLang="en-US" smtClean="0"/>
              <a:t>2020/5/11</a:t>
            </a:fld>
            <a:endParaRPr lang="zh-CN" altLang="en-US"/>
          </a:p>
        </p:txBody>
      </p:sp>
      <p:sp>
        <p:nvSpPr>
          <p:cNvPr id="1048661" name="Footer Placeholder 4"/>
          <p:cNvSpPr>
            <a:spLocks noGrp="1"/>
          </p:cNvSpPr>
          <p:nvPr>
            <p:ph type="ftr" sz="quarter" idx="11"/>
          </p:nvPr>
        </p:nvSpPr>
        <p:spPr/>
        <p:txBody>
          <a:bodyPr/>
          <a:lstStyle/>
          <a:p>
            <a:endParaRPr lang="zh-CN" altLang="en-US"/>
          </a:p>
        </p:txBody>
      </p:sp>
      <p:sp>
        <p:nvSpPr>
          <p:cNvPr id="1048662"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10" name="Title 1"/>
          <p:cNvSpPr>
            <a:spLocks noGrp="1"/>
          </p:cNvSpPr>
          <p:nvPr>
            <p:ph type="title"/>
          </p:nvPr>
        </p:nvSpPr>
        <p:spPr/>
        <p:txBody>
          <a:bodyPr/>
          <a:lstStyle/>
          <a:p>
            <a:r>
              <a:rPr lang="en-US" altLang="zh-CN" smtClean="0"/>
              <a:t>Click to edit Master title style</a:t>
            </a:r>
            <a:endParaRPr lang="en-US" dirty="0"/>
          </a:p>
        </p:txBody>
      </p:sp>
      <p:sp>
        <p:nvSpPr>
          <p:cNvPr id="1048611"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12" name="Date Placeholder 3"/>
          <p:cNvSpPr>
            <a:spLocks noGrp="1"/>
          </p:cNvSpPr>
          <p:nvPr>
            <p:ph type="dt" sz="half" idx="10"/>
          </p:nvPr>
        </p:nvSpPr>
        <p:spPr/>
        <p:txBody>
          <a:bodyPr/>
          <a:lstStyle/>
          <a:p>
            <a:fld id="{70BC1078-46ED-40F9-8930-935BAD7C2B02}" type="datetimeFigureOut">
              <a:rPr lang="zh-CN" altLang="en-US" smtClean="0"/>
              <a:t>2020/5/11</a:t>
            </a:fld>
            <a:endParaRPr lang="zh-CN" altLang="en-US"/>
          </a:p>
        </p:txBody>
      </p:sp>
      <p:sp>
        <p:nvSpPr>
          <p:cNvPr id="1048613" name="Footer Placeholder 4"/>
          <p:cNvSpPr>
            <a:spLocks noGrp="1"/>
          </p:cNvSpPr>
          <p:nvPr>
            <p:ph type="ftr" sz="quarter" idx="11"/>
          </p:nvPr>
        </p:nvSpPr>
        <p:spPr/>
        <p:txBody>
          <a:bodyPr/>
          <a:lstStyle/>
          <a:p>
            <a:endParaRPr lang="zh-CN" altLang="en-US"/>
          </a:p>
        </p:txBody>
      </p:sp>
      <p:sp>
        <p:nvSpPr>
          <p:cNvPr id="1048614"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68" name="Title 1"/>
          <p:cNvSpPr>
            <a:spLocks noGrp="1"/>
          </p:cNvSpPr>
          <p:nvPr>
            <p:ph type="title"/>
          </p:nvPr>
        </p:nvSpPr>
        <p:spPr>
          <a:xfrm>
            <a:off x="623888" y="1709739"/>
            <a:ext cx="7886700" cy="2852737"/>
          </a:xfrm>
        </p:spPr>
        <p:txBody>
          <a:bodyPr anchor="b"/>
          <a:lstStyle>
            <a:lvl1pPr>
              <a:defRPr sz="6000"/>
            </a:lvl1pPr>
          </a:lstStyle>
          <a:p>
            <a:r>
              <a:rPr lang="en-US" altLang="zh-CN" smtClean="0"/>
              <a:t>Click to edit Master title style</a:t>
            </a:r>
            <a:endParaRPr lang="en-US" dirty="0"/>
          </a:p>
        </p:txBody>
      </p:sp>
      <p:sp>
        <p:nvSpPr>
          <p:cNvPr id="1048669"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70" name="Date Placeholder 3"/>
          <p:cNvSpPr>
            <a:spLocks noGrp="1"/>
          </p:cNvSpPr>
          <p:nvPr>
            <p:ph type="dt" sz="half" idx="10"/>
          </p:nvPr>
        </p:nvSpPr>
        <p:spPr/>
        <p:txBody>
          <a:bodyPr/>
          <a:lstStyle/>
          <a:p>
            <a:fld id="{70BC1078-46ED-40F9-8930-935BAD7C2B02}" type="datetimeFigureOut">
              <a:rPr lang="zh-CN" altLang="en-US" smtClean="0"/>
              <a:t>2020/5/11</a:t>
            </a:fld>
            <a:endParaRPr lang="zh-CN" altLang="en-US"/>
          </a:p>
        </p:txBody>
      </p:sp>
      <p:sp>
        <p:nvSpPr>
          <p:cNvPr id="1048671" name="Footer Placeholder 4"/>
          <p:cNvSpPr>
            <a:spLocks noGrp="1"/>
          </p:cNvSpPr>
          <p:nvPr>
            <p:ph type="ftr" sz="quarter" idx="11"/>
          </p:nvPr>
        </p:nvSpPr>
        <p:spPr/>
        <p:txBody>
          <a:bodyPr/>
          <a:lstStyle/>
          <a:p>
            <a:endParaRPr lang="zh-CN" altLang="en-US"/>
          </a:p>
        </p:txBody>
      </p:sp>
      <p:sp>
        <p:nvSpPr>
          <p:cNvPr id="1048672"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73" name="Title 1"/>
          <p:cNvSpPr>
            <a:spLocks noGrp="1"/>
          </p:cNvSpPr>
          <p:nvPr>
            <p:ph type="title"/>
          </p:nvPr>
        </p:nvSpPr>
        <p:spPr/>
        <p:txBody>
          <a:bodyPr/>
          <a:lstStyle/>
          <a:p>
            <a:r>
              <a:rPr lang="en-US" altLang="zh-CN" smtClean="0"/>
              <a:t>Click to edit Master title style</a:t>
            </a:r>
            <a:endParaRPr lang="en-US" dirty="0"/>
          </a:p>
        </p:txBody>
      </p:sp>
      <p:sp>
        <p:nvSpPr>
          <p:cNvPr id="1048674"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75"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76" name="Date Placeholder 4"/>
          <p:cNvSpPr>
            <a:spLocks noGrp="1"/>
          </p:cNvSpPr>
          <p:nvPr>
            <p:ph type="dt" sz="half" idx="10"/>
          </p:nvPr>
        </p:nvSpPr>
        <p:spPr/>
        <p:txBody>
          <a:bodyPr/>
          <a:lstStyle/>
          <a:p>
            <a:fld id="{70BC1078-46ED-40F9-8930-935BAD7C2B02}" type="datetimeFigureOut">
              <a:rPr lang="zh-CN" altLang="en-US" smtClean="0"/>
              <a:t>2020/5/11</a:t>
            </a:fld>
            <a:endParaRPr lang="zh-CN" altLang="en-US"/>
          </a:p>
        </p:txBody>
      </p:sp>
      <p:sp>
        <p:nvSpPr>
          <p:cNvPr id="1048677" name="Footer Placeholder 5"/>
          <p:cNvSpPr>
            <a:spLocks noGrp="1"/>
          </p:cNvSpPr>
          <p:nvPr>
            <p:ph type="ftr" sz="quarter" idx="11"/>
          </p:nvPr>
        </p:nvSpPr>
        <p:spPr/>
        <p:txBody>
          <a:bodyPr/>
          <a:lstStyle/>
          <a:p>
            <a:endParaRPr lang="zh-CN" altLang="en-US"/>
          </a:p>
        </p:txBody>
      </p:sp>
      <p:sp>
        <p:nvSpPr>
          <p:cNvPr id="1048678"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79" name="Title 1"/>
          <p:cNvSpPr>
            <a:spLocks noGrp="1"/>
          </p:cNvSpPr>
          <p:nvPr>
            <p:ph type="title"/>
          </p:nvPr>
        </p:nvSpPr>
        <p:spPr>
          <a:xfrm>
            <a:off x="629841" y="365126"/>
            <a:ext cx="7886700" cy="1325563"/>
          </a:xfrm>
        </p:spPr>
        <p:txBody>
          <a:bodyPr/>
          <a:lstStyle/>
          <a:p>
            <a:r>
              <a:rPr lang="en-US" altLang="zh-CN" smtClean="0"/>
              <a:t>Click to edit Master title style</a:t>
            </a:r>
            <a:endParaRPr lang="en-US" dirty="0"/>
          </a:p>
        </p:txBody>
      </p:sp>
      <p:sp>
        <p:nvSpPr>
          <p:cNvPr id="1048680"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81"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82"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83" name="Content Placeholder 5"/>
          <p:cNvSpPr>
            <a:spLocks noGrp="1"/>
          </p:cNvSpPr>
          <p:nvPr>
            <p:ph sz="quarter" idx="4"/>
          </p:nvPr>
        </p:nvSpPr>
        <p:spPr>
          <a:xfrm>
            <a:off x="4629150"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84" name="Date Placeholder 6"/>
          <p:cNvSpPr>
            <a:spLocks noGrp="1"/>
          </p:cNvSpPr>
          <p:nvPr>
            <p:ph type="dt" sz="half" idx="10"/>
          </p:nvPr>
        </p:nvSpPr>
        <p:spPr/>
        <p:txBody>
          <a:bodyPr/>
          <a:lstStyle/>
          <a:p>
            <a:fld id="{70BC1078-46ED-40F9-8930-935BAD7C2B02}" type="datetimeFigureOut">
              <a:rPr lang="zh-CN" altLang="en-US" smtClean="0"/>
              <a:t>2020/5/11</a:t>
            </a:fld>
            <a:endParaRPr lang="zh-CN" altLang="en-US"/>
          </a:p>
        </p:txBody>
      </p:sp>
      <p:sp>
        <p:nvSpPr>
          <p:cNvPr id="1048685" name="Footer Placeholder 7"/>
          <p:cNvSpPr>
            <a:spLocks noGrp="1"/>
          </p:cNvSpPr>
          <p:nvPr>
            <p:ph type="ftr" sz="quarter" idx="11"/>
          </p:nvPr>
        </p:nvSpPr>
        <p:spPr/>
        <p:txBody>
          <a:bodyPr/>
          <a:lstStyle/>
          <a:p>
            <a:endParaRPr lang="zh-CN" altLang="en-US"/>
          </a:p>
        </p:txBody>
      </p:sp>
      <p:sp>
        <p:nvSpPr>
          <p:cNvPr id="1048686" name="Slide Number Placeholder 8"/>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18" name="Title 1"/>
          <p:cNvSpPr>
            <a:spLocks noGrp="1"/>
          </p:cNvSpPr>
          <p:nvPr>
            <p:ph type="title"/>
          </p:nvPr>
        </p:nvSpPr>
        <p:spPr/>
        <p:txBody>
          <a:bodyPr/>
          <a:lstStyle/>
          <a:p>
            <a:r>
              <a:rPr lang="en-US" altLang="zh-CN" smtClean="0"/>
              <a:t>Click to edit Master title style</a:t>
            </a:r>
            <a:endParaRPr lang="en-US" dirty="0"/>
          </a:p>
        </p:txBody>
      </p:sp>
      <p:sp>
        <p:nvSpPr>
          <p:cNvPr id="1048619" name="Date Placeholder 2"/>
          <p:cNvSpPr>
            <a:spLocks noGrp="1"/>
          </p:cNvSpPr>
          <p:nvPr>
            <p:ph type="dt" sz="half" idx="10"/>
          </p:nvPr>
        </p:nvSpPr>
        <p:spPr/>
        <p:txBody>
          <a:bodyPr/>
          <a:lstStyle/>
          <a:p>
            <a:fld id="{70BC1078-46ED-40F9-8930-935BAD7C2B02}" type="datetimeFigureOut">
              <a:rPr lang="zh-CN" altLang="en-US" smtClean="0"/>
              <a:t>2020/5/11</a:t>
            </a:fld>
            <a:endParaRPr lang="zh-CN" altLang="en-US"/>
          </a:p>
        </p:txBody>
      </p:sp>
      <p:sp>
        <p:nvSpPr>
          <p:cNvPr id="1048620" name="Footer Placeholder 3"/>
          <p:cNvSpPr>
            <a:spLocks noGrp="1"/>
          </p:cNvSpPr>
          <p:nvPr>
            <p:ph type="ftr" sz="quarter" idx="11"/>
          </p:nvPr>
        </p:nvSpPr>
        <p:spPr/>
        <p:txBody>
          <a:bodyPr/>
          <a:lstStyle/>
          <a:p>
            <a:endParaRPr lang="zh-CN" altLang="en-US"/>
          </a:p>
        </p:txBody>
      </p:sp>
      <p:sp>
        <p:nvSpPr>
          <p:cNvPr id="1048621" name="Slide Number Placeholder 4"/>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8" name="Date Placeholder 1"/>
          <p:cNvSpPr>
            <a:spLocks noGrp="1"/>
          </p:cNvSpPr>
          <p:nvPr>
            <p:ph type="dt" sz="half" idx="10"/>
          </p:nvPr>
        </p:nvSpPr>
        <p:spPr/>
        <p:txBody>
          <a:bodyPr/>
          <a:lstStyle/>
          <a:p>
            <a:fld id="{70BC1078-46ED-40F9-8930-935BAD7C2B02}" type="datetimeFigureOut">
              <a:rPr lang="zh-CN" altLang="en-US" smtClean="0"/>
              <a:t>2020/5/11</a:t>
            </a:fld>
            <a:endParaRPr lang="zh-CN" altLang="en-US"/>
          </a:p>
        </p:txBody>
      </p:sp>
      <p:sp>
        <p:nvSpPr>
          <p:cNvPr id="1048589" name="Footer Placeholder 2"/>
          <p:cNvSpPr>
            <a:spLocks noGrp="1"/>
          </p:cNvSpPr>
          <p:nvPr>
            <p:ph type="ftr" sz="quarter" idx="11"/>
          </p:nvPr>
        </p:nvSpPr>
        <p:spPr/>
        <p:txBody>
          <a:bodyPr/>
          <a:lstStyle/>
          <a:p>
            <a:endParaRPr lang="zh-CN" altLang="en-US"/>
          </a:p>
        </p:txBody>
      </p:sp>
      <p:sp>
        <p:nvSpPr>
          <p:cNvPr id="1048590" name="Slide Number Placeholder 3"/>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87"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88"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89"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90" name="Date Placeholder 4"/>
          <p:cNvSpPr>
            <a:spLocks noGrp="1"/>
          </p:cNvSpPr>
          <p:nvPr>
            <p:ph type="dt" sz="half" idx="10"/>
          </p:nvPr>
        </p:nvSpPr>
        <p:spPr/>
        <p:txBody>
          <a:bodyPr/>
          <a:lstStyle/>
          <a:p>
            <a:fld id="{70BC1078-46ED-40F9-8930-935BAD7C2B02}" type="datetimeFigureOut">
              <a:rPr lang="zh-CN" altLang="en-US" smtClean="0"/>
              <a:t>2020/5/11</a:t>
            </a:fld>
            <a:endParaRPr lang="zh-CN" altLang="en-US"/>
          </a:p>
        </p:txBody>
      </p:sp>
      <p:sp>
        <p:nvSpPr>
          <p:cNvPr id="1048691" name="Footer Placeholder 5"/>
          <p:cNvSpPr>
            <a:spLocks noGrp="1"/>
          </p:cNvSpPr>
          <p:nvPr>
            <p:ph type="ftr" sz="quarter" idx="11"/>
          </p:nvPr>
        </p:nvSpPr>
        <p:spPr/>
        <p:txBody>
          <a:bodyPr/>
          <a:lstStyle/>
          <a:p>
            <a:endParaRPr lang="zh-CN" altLang="en-US"/>
          </a:p>
        </p:txBody>
      </p:sp>
      <p:sp>
        <p:nvSpPr>
          <p:cNvPr id="1048692"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581"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582"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583"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584" name="Date Placeholder 4"/>
          <p:cNvSpPr>
            <a:spLocks noGrp="1"/>
          </p:cNvSpPr>
          <p:nvPr>
            <p:ph type="dt" sz="half" idx="10"/>
          </p:nvPr>
        </p:nvSpPr>
        <p:spPr/>
        <p:txBody>
          <a:bodyPr/>
          <a:lstStyle/>
          <a:p>
            <a:fld id="{70BC1078-46ED-40F9-8930-935BAD7C2B02}" type="datetimeFigureOut">
              <a:rPr lang="zh-CN" altLang="en-US" smtClean="0"/>
              <a:t>2020/5/11</a:t>
            </a:fld>
            <a:endParaRPr lang="zh-CN" altLang="en-US"/>
          </a:p>
        </p:txBody>
      </p:sp>
      <p:sp>
        <p:nvSpPr>
          <p:cNvPr id="1048585" name="Footer Placeholder 5"/>
          <p:cNvSpPr>
            <a:spLocks noGrp="1"/>
          </p:cNvSpPr>
          <p:nvPr>
            <p:ph type="ftr" sz="quarter" idx="11"/>
          </p:nvPr>
        </p:nvSpPr>
        <p:spPr/>
        <p:txBody>
          <a:bodyPr/>
          <a:lstStyle/>
          <a:p>
            <a:endParaRPr lang="zh-CN" altLang="en-US"/>
          </a:p>
        </p:txBody>
      </p:sp>
      <p:sp>
        <p:nvSpPr>
          <p:cNvPr id="1048586"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t>2020/5/11</a:t>
            </a:fld>
            <a:endParaRPr lang="zh-CN" altLang="en-US"/>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Picture 2097154"/>
          <p:cNvPicPr>
            <a:picLocks/>
          </p:cNvPicPr>
          <p:nvPr/>
        </p:nvPicPr>
        <p:blipFill>
          <a:blip r:embed="rId2"/>
          <a:stretch>
            <a:fillRect/>
          </a:stretch>
        </p:blipFill>
        <p:spPr>
          <a:xfrm>
            <a:off x="-4005401" y="336885"/>
            <a:ext cx="12980959" cy="6934349"/>
          </a:xfrm>
          <a:prstGeom prst="rect">
            <a:avLst/>
          </a:prstGeom>
        </p:spPr>
      </p:pic>
      <p:sp>
        <p:nvSpPr>
          <p:cNvPr id="1048606" name="TextBox 1048605"/>
          <p:cNvSpPr txBox="1"/>
          <p:nvPr/>
        </p:nvSpPr>
        <p:spPr>
          <a:xfrm>
            <a:off x="3073062" y="646129"/>
            <a:ext cx="5806243" cy="707886"/>
          </a:xfrm>
          <a:prstGeom prst="rect">
            <a:avLst/>
          </a:prstGeom>
        </p:spPr>
        <p:txBody>
          <a:bodyPr wrap="square" rtlCol="0">
            <a:spAutoFit/>
          </a:bodyPr>
          <a:lstStyle/>
          <a:p>
            <a:r>
              <a:rPr lang="en-US" sz="4000" b="1" dirty="0" smtClean="0">
                <a:solidFill>
                  <a:srgbClr val="800000"/>
                </a:solidFill>
              </a:rPr>
              <a:t>  ATHLETICS </a:t>
            </a:r>
            <a:r>
              <a:rPr lang="en-US" sz="4000" b="1" dirty="0">
                <a:solidFill>
                  <a:srgbClr val="800000"/>
                </a:solidFill>
              </a:rPr>
              <a:t>OFFICIATING</a:t>
            </a:r>
            <a:endParaRPr lang="en-US" sz="4000" dirty="0">
              <a:solidFill>
                <a:srgbClr val="800000"/>
              </a:solidFill>
            </a:endParaRPr>
          </a:p>
        </p:txBody>
      </p:sp>
      <p:sp>
        <p:nvSpPr>
          <p:cNvPr id="1048607" name="TextBox 1048606"/>
          <p:cNvSpPr txBox="1"/>
          <p:nvPr/>
        </p:nvSpPr>
        <p:spPr>
          <a:xfrm>
            <a:off x="3313693" y="1366781"/>
            <a:ext cx="5252791" cy="1384995"/>
          </a:xfrm>
          <a:prstGeom prst="rect">
            <a:avLst/>
          </a:prstGeom>
        </p:spPr>
        <p:txBody>
          <a:bodyPr wrap="square" rtlCol="0">
            <a:spAutoFit/>
          </a:bodyPr>
          <a:lstStyle/>
          <a:p>
            <a:r>
              <a:rPr lang="en-US" sz="2800" b="1" dirty="0" smtClean="0">
                <a:solidFill>
                  <a:srgbClr val="000000"/>
                </a:solidFill>
              </a:rPr>
              <a:t>SUMERA SATTAR</a:t>
            </a:r>
          </a:p>
          <a:p>
            <a:r>
              <a:rPr lang="en-US" sz="2800" b="1" dirty="0" smtClean="0">
                <a:solidFill>
                  <a:srgbClr val="000000"/>
                </a:solidFill>
              </a:rPr>
              <a:t>LECTURER PHYSICAL EDUCATION</a:t>
            </a:r>
            <a:br>
              <a:rPr lang="en-US" sz="2800" b="1" dirty="0" smtClean="0">
                <a:solidFill>
                  <a:srgbClr val="000000"/>
                </a:solidFill>
              </a:rPr>
            </a:br>
            <a:r>
              <a:rPr lang="en-US" sz="2800" b="1" dirty="0" smtClean="0">
                <a:solidFill>
                  <a:srgbClr val="000000"/>
                </a:solidFill>
              </a:rPr>
              <a:t>LCWU</a:t>
            </a:r>
            <a:endParaRPr lang="en-US" sz="2800"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048626" name="TextBox 1048625"/>
          <p:cNvSpPr txBox="1"/>
          <p:nvPr/>
        </p:nvSpPr>
        <p:spPr>
          <a:xfrm>
            <a:off x="429909" y="-386300"/>
            <a:ext cx="8284181" cy="6924040"/>
          </a:xfrm>
          <a:prstGeom prst="rect">
            <a:avLst/>
          </a:prstGeom>
        </p:spPr>
        <p:txBody>
          <a:bodyPr wrap="square" rtlCol="0">
            <a:spAutoFit/>
          </a:bodyPr>
          <a:lstStyle/>
          <a:p>
            <a:endParaRPr lang="en-US" sz="3200" b="1">
              <a:solidFill>
                <a:srgbClr val="000000"/>
              </a:solidFill>
            </a:endParaRPr>
          </a:p>
          <a:p>
            <a:r>
              <a:rPr lang="en-US" sz="3200" b="1">
                <a:solidFill>
                  <a:srgbClr val="000000"/>
                </a:solidFill>
              </a:rPr>
              <a:t>Long Jump Pit Sizing</a:t>
            </a:r>
          </a:p>
          <a:p>
            <a:r>
              <a:rPr lang="en-US" sz="2800">
                <a:solidFill>
                  <a:srgbClr val="000000"/>
                </a:solidFill>
              </a:rPr>
              <a:t>The clients also have control over the long jump pit sizing, this allows for institutions such as primary schools and high schools to save money over the size of the pit, also as it’s unlikely that primary school children would be able to jump as far as professional athletes, the long jump pit sizing being small won’t affect the facility for them. The standard IAAF size for a long jump pit is 9 meters by 2.75 metres; therefore long jump pit sizing must be to these dimensions if the facility is being used competitively. With the change in long jump pit sizing, the size of the sand pit cover will also have to be altered to ensure it fits the landing pit properly and provides adequate protection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1048627" name="Text Placeholder 1048626"/>
          <p:cNvSpPr>
            <a:spLocks noGrp="1"/>
          </p:cNvSpPr>
          <p:nvPr>
            <p:ph type="body" sz="half" idx="2"/>
          </p:nvPr>
        </p:nvSpPr>
        <p:spPr>
          <a:xfrm rot="21587638">
            <a:off x="544548" y="248154"/>
            <a:ext cx="3752584" cy="5351384"/>
          </a:xfrm>
        </p:spPr>
        <p:txBody>
          <a:bodyPr>
            <a:normAutofit fontScale="56276" lnSpcReduction="20000"/>
          </a:bodyPr>
          <a:lstStyle/>
          <a:p>
            <a:r>
              <a:rPr lang="en-US" sz="4266" b="1"/>
              <a:t>Men's records</a:t>
            </a:r>
          </a:p>
          <a:p>
            <a:r>
              <a:rPr lang="en-US" sz="3888"/>
              <a:t>World</a:t>
            </a:r>
          </a:p>
          <a:p>
            <a:r>
              <a:rPr lang="en-US" sz="3888"/>
              <a:t>Mike Powell 8.95 m (29 ft 4 1⁄4 in) (1991)</a:t>
            </a:r>
          </a:p>
          <a:p>
            <a:r>
              <a:rPr lang="en-US" sz="3888"/>
              <a:t>Olympic</a:t>
            </a:r>
          </a:p>
          <a:p>
            <a:r>
              <a:rPr lang="en-US" sz="3888"/>
              <a:t>Bob Beamon 8.90 m (29 ft 2 1⁄4 in) (1968)</a:t>
            </a:r>
          </a:p>
          <a:p>
            <a:r>
              <a:rPr lang="en-US" sz="4266" b="1"/>
              <a:t>Women's records</a:t>
            </a:r>
          </a:p>
          <a:p>
            <a:r>
              <a:rPr lang="en-US" sz="4307"/>
              <a:t>World</a:t>
            </a:r>
          </a:p>
          <a:p>
            <a:r>
              <a:rPr lang="en-US" sz="4307"/>
              <a:t>Galina Chistyakova 7.52 m (24 ft 8 in) (1988)</a:t>
            </a:r>
          </a:p>
          <a:p>
            <a:r>
              <a:rPr lang="en-US" sz="4307"/>
              <a:t>Olympic</a:t>
            </a:r>
          </a:p>
          <a:p>
            <a:r>
              <a:rPr lang="en-US" sz="4307"/>
              <a:t>Jackie Joyner-Kersee 7.40 m (24 ft 3 1⁄4 in) (1988)</a:t>
            </a:r>
          </a:p>
        </p:txBody>
      </p:sp>
      <p:pic>
        <p:nvPicPr>
          <p:cNvPr id="2097161" name="Picture 2097160"/>
          <p:cNvPicPr>
            <a:picLocks/>
          </p:cNvPicPr>
          <p:nvPr/>
        </p:nvPicPr>
        <p:blipFill>
          <a:blip r:embed="rId2"/>
          <a:stretch>
            <a:fillRect/>
          </a:stretch>
        </p:blipFill>
        <p:spPr>
          <a:xfrm>
            <a:off x="4797013" y="397699"/>
            <a:ext cx="3926383" cy="4911924"/>
          </a:xfrm>
          <a:prstGeom prst="rect">
            <a:avLst/>
          </a:prstGeom>
        </p:spPr>
      </p:pic>
      <p:sp>
        <p:nvSpPr>
          <p:cNvPr id="1048628" name="TextBox 1048627"/>
          <p:cNvSpPr txBox="1"/>
          <p:nvPr/>
        </p:nvSpPr>
        <p:spPr>
          <a:xfrm>
            <a:off x="5151594" y="5309623"/>
            <a:ext cx="3363474" cy="1348739"/>
          </a:xfrm>
          <a:prstGeom prst="rect">
            <a:avLst/>
          </a:prstGeom>
        </p:spPr>
        <p:txBody>
          <a:bodyPr wrap="square" rtlCol="0">
            <a:spAutoFit/>
          </a:bodyPr>
          <a:lstStyle/>
          <a:p>
            <a:r>
              <a:rPr lang="en-US" sz="2800">
                <a:solidFill>
                  <a:srgbClr val="000000"/>
                </a:solidFill>
              </a:rPr>
              <a:t>Long jumper at the 2007 Military World Games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48629" name="Title 1048628"/>
          <p:cNvSpPr>
            <a:spLocks noGrp="1"/>
          </p:cNvSpPr>
          <p:nvPr>
            <p:ph type="title"/>
          </p:nvPr>
        </p:nvSpPr>
        <p:spPr>
          <a:xfrm>
            <a:off x="466729" y="279752"/>
            <a:ext cx="2949178" cy="427475"/>
          </a:xfrm>
        </p:spPr>
        <p:txBody>
          <a:bodyPr>
            <a:normAutofit fontScale="90000"/>
          </a:bodyPr>
          <a:lstStyle/>
          <a:p>
            <a:r>
              <a:rPr lang="en-US" b="1"/>
              <a:t>TECHNIQUES</a:t>
            </a:r>
          </a:p>
        </p:txBody>
      </p:sp>
      <p:sp>
        <p:nvSpPr>
          <p:cNvPr id="1048630" name="Text Placeholder 1048629"/>
          <p:cNvSpPr>
            <a:spLocks noGrp="1"/>
          </p:cNvSpPr>
          <p:nvPr>
            <p:ph type="body" sz="half" idx="2"/>
          </p:nvPr>
        </p:nvSpPr>
        <p:spPr>
          <a:xfrm>
            <a:off x="181496" y="1361005"/>
            <a:ext cx="3233346" cy="5319367"/>
          </a:xfrm>
        </p:spPr>
        <p:txBody>
          <a:bodyPr>
            <a:noAutofit/>
          </a:bodyPr>
          <a:lstStyle/>
          <a:p>
            <a:r>
              <a:rPr lang="en-US" sz="2800"/>
              <a:t>There are five main components of the long jump: the approach run, the last two strides, takeoff, action in the air, and landing. Speed in the run-up, or approach, and a high leap off the board are the fundamentals of success. </a:t>
            </a:r>
          </a:p>
        </p:txBody>
      </p:sp>
      <p:pic>
        <p:nvPicPr>
          <p:cNvPr id="2097162" name="Picture 2097161"/>
          <p:cNvPicPr>
            <a:picLocks/>
          </p:cNvPicPr>
          <p:nvPr/>
        </p:nvPicPr>
        <p:blipFill>
          <a:blip r:embed="rId2"/>
          <a:stretch>
            <a:fillRect/>
          </a:stretch>
        </p:blipFill>
        <p:spPr>
          <a:xfrm>
            <a:off x="3671342" y="96274"/>
            <a:ext cx="5702825" cy="3924698"/>
          </a:xfrm>
          <a:prstGeom prst="rect">
            <a:avLst/>
          </a:prstGeom>
        </p:spPr>
      </p:pic>
      <p:sp>
        <p:nvSpPr>
          <p:cNvPr id="1048631" name="TextBox 1048630"/>
          <p:cNvSpPr txBox="1"/>
          <p:nvPr/>
        </p:nvSpPr>
        <p:spPr>
          <a:xfrm>
            <a:off x="3645011" y="3963194"/>
            <a:ext cx="5498988" cy="2606040"/>
          </a:xfrm>
          <a:prstGeom prst="rect">
            <a:avLst/>
          </a:prstGeom>
        </p:spPr>
        <p:txBody>
          <a:bodyPr wrap="square" rtlCol="0">
            <a:spAutoFit/>
          </a:bodyPr>
          <a:lstStyle/>
          <a:p>
            <a:r>
              <a:rPr lang="en-US" sz="2800">
                <a:solidFill>
                  <a:srgbClr val="000000"/>
                </a:solidFill>
              </a:rPr>
              <a:t>Emmanuelle Chazal competes in the women's heptathlon long jump final during the French Athletics Championships 2013 at Stade Charléty in Paris, 13 July 2013.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2097162"/>
          <p:cNvPicPr>
            <a:picLocks/>
          </p:cNvPicPr>
          <p:nvPr/>
        </p:nvPicPr>
        <p:blipFill>
          <a:blip r:embed="rId2"/>
          <a:stretch>
            <a:fillRect/>
          </a:stretch>
        </p:blipFill>
        <p:spPr>
          <a:xfrm>
            <a:off x="-580753" y="64616"/>
            <a:ext cx="9595839" cy="6695101"/>
          </a:xfrm>
          <a:prstGeom prst="rect">
            <a:avLst/>
          </a:prstGeom>
        </p:spPr>
      </p:pic>
      <p:sp>
        <p:nvSpPr>
          <p:cNvPr id="1048632" name="TextBox 1048631"/>
          <p:cNvSpPr txBox="1"/>
          <p:nvPr/>
        </p:nvSpPr>
        <p:spPr>
          <a:xfrm>
            <a:off x="798250" y="1519528"/>
            <a:ext cx="3267232" cy="815340"/>
          </a:xfrm>
          <a:prstGeom prst="rect">
            <a:avLst/>
          </a:prstGeom>
        </p:spPr>
        <p:txBody>
          <a:bodyPr wrap="square" rtlCol="0">
            <a:spAutoFit/>
          </a:bodyPr>
          <a:lstStyle/>
          <a:p>
            <a:r>
              <a:rPr lang="en-US" sz="4800" b="1">
                <a:solidFill>
                  <a:srgbClr val="000000"/>
                </a:solidFill>
              </a:rPr>
              <a:t>TIE</a:t>
            </a:r>
            <a:endParaRPr lang="en-US" sz="48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Title 1048632"/>
          <p:cNvSpPr>
            <a:spLocks noGrp="1"/>
          </p:cNvSpPr>
          <p:nvPr>
            <p:ph type="title"/>
          </p:nvPr>
        </p:nvSpPr>
        <p:spPr/>
        <p:txBody>
          <a:bodyPr/>
          <a:lstStyle/>
          <a:p>
            <a:endParaRPr lang="en-US"/>
          </a:p>
        </p:txBody>
      </p:sp>
      <p:pic>
        <p:nvPicPr>
          <p:cNvPr id="2097164" name="Picture 2097163"/>
          <p:cNvPicPr>
            <a:picLocks/>
          </p:cNvPicPr>
          <p:nvPr/>
        </p:nvPicPr>
        <p:blipFill>
          <a:blip r:embed="rId2"/>
          <a:stretch>
            <a:fillRect/>
          </a:stretch>
        </p:blipFill>
        <p:spPr>
          <a:xfrm>
            <a:off x="0" y="0"/>
            <a:ext cx="9143999" cy="6858000"/>
          </a:xfrm>
          <a:prstGeom prst="rect">
            <a:avLst/>
          </a:prstGeom>
        </p:spPr>
      </p:pic>
      <p:sp>
        <p:nvSpPr>
          <p:cNvPr id="1048634" name="TextBox 1048633"/>
          <p:cNvSpPr txBox="1"/>
          <p:nvPr/>
        </p:nvSpPr>
        <p:spPr>
          <a:xfrm>
            <a:off x="497294" y="1027906"/>
            <a:ext cx="8518103" cy="4345940"/>
          </a:xfrm>
          <a:prstGeom prst="rect">
            <a:avLst/>
          </a:prstGeom>
        </p:spPr>
        <p:txBody>
          <a:bodyPr wrap="square" rtlCol="0">
            <a:spAutoFit/>
          </a:bodyPr>
          <a:lstStyle/>
          <a:p>
            <a:r>
              <a:rPr lang="en-US" sz="3200" b="1">
                <a:solidFill>
                  <a:srgbClr val="000000"/>
                </a:solidFill>
              </a:rPr>
              <a:t>                                  TIE
</a:t>
            </a:r>
            <a:r>
              <a:rPr lang="en-US" sz="2800" b="0">
                <a:solidFill>
                  <a:srgbClr val="000000"/>
                </a:solidFill>
              </a:rPr>
              <a:t>If there is a tie for the final place(s) for the next round of a long-jump competition, all competitors who are tied with each other progress to the next round regardless. In the case of any tie at the end of the entire competition, competitors' second-best jumps will be decisive. If there is still a tie, then it is the third-best jump that counts, and so on.
</a:t>
            </a:r>
            <a:r>
              <a:rPr lang="en-US" sz="2800">
                <a:solidFill>
                  <a:srgbClr val="000000"/>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D87C2"/>
        </a:solidFill>
        <a:effectLst/>
      </p:bgPr>
    </p:bg>
    <p:spTree>
      <p:nvGrpSpPr>
        <p:cNvPr id="1" name=""/>
        <p:cNvGrpSpPr/>
        <p:nvPr/>
      </p:nvGrpSpPr>
      <p:grpSpPr>
        <a:xfrm>
          <a:off x="0" y="0"/>
          <a:ext cx="0" cy="0"/>
          <a:chOff x="0" y="0"/>
          <a:chExt cx="0" cy="0"/>
        </a:xfrm>
      </p:grpSpPr>
      <p:sp>
        <p:nvSpPr>
          <p:cNvPr id="1048635" name="TextBox 1048634"/>
          <p:cNvSpPr txBox="1"/>
          <p:nvPr/>
        </p:nvSpPr>
        <p:spPr>
          <a:xfrm>
            <a:off x="0" y="0"/>
            <a:ext cx="8993690" cy="6860539"/>
          </a:xfrm>
          <a:prstGeom prst="rect">
            <a:avLst/>
          </a:prstGeom>
        </p:spPr>
        <p:txBody>
          <a:bodyPr wrap="square" rtlCol="0">
            <a:spAutoFit/>
          </a:bodyPr>
          <a:lstStyle/>
          <a:p>
            <a:pPr algn="ctr"/>
            <a:r>
              <a:rPr lang="en-US" sz="3200">
                <a:solidFill>
                  <a:srgbClr val="BF0000"/>
                </a:solidFill>
              </a:rPr>
              <a:t>LONG JUMP OFFICIALS </a:t>
            </a:r>
          </a:p>
          <a:p>
            <a:r>
              <a:rPr lang="en-US" sz="2800">
                <a:solidFill>
                  <a:srgbClr val="000000"/>
                </a:solidFill>
              </a:rPr>
              <a:t>• Ideally the minimum number of officials required to run the long Jump is four (4) </a:t>
            </a:r>
          </a:p>
          <a:p>
            <a:r>
              <a:rPr lang="en-US" sz="2800">
                <a:solidFill>
                  <a:srgbClr val="000000"/>
                </a:solidFill>
              </a:rPr>
              <a:t>(1) CHIEF JUDGE(Official) </a:t>
            </a:r>
          </a:p>
          <a:p>
            <a:r>
              <a:rPr lang="en-US" sz="2800">
                <a:solidFill>
                  <a:srgbClr val="000000"/>
                </a:solidFill>
              </a:rPr>
              <a:t>• Allocate Officials to the various positions. </a:t>
            </a:r>
          </a:p>
          <a:p>
            <a:r>
              <a:rPr lang="en-US" sz="2800">
                <a:solidFill>
                  <a:srgbClr val="000000"/>
                </a:solidFill>
              </a:rPr>
              <a:t>• Supervise the preparation of the area regarding safety, equipment. </a:t>
            </a:r>
          </a:p>
          <a:p>
            <a:r>
              <a:rPr lang="en-US" sz="2800">
                <a:solidFill>
                  <a:srgbClr val="000000"/>
                </a:solidFill>
              </a:rPr>
              <a:t>• Ensure that the facility complies with the rules of competition. </a:t>
            </a:r>
          </a:p>
          <a:p>
            <a:r>
              <a:rPr lang="en-US" sz="2800">
                <a:solidFill>
                  <a:srgbClr val="000000"/>
                </a:solidFill>
              </a:rPr>
              <a:t>• Prior to the commencement of competition, provide an outline of the rules of the </a:t>
            </a:r>
          </a:p>
          <a:p>
            <a:r>
              <a:rPr lang="en-US" sz="2800">
                <a:solidFill>
                  <a:srgbClr val="000000"/>
                </a:solidFill>
              </a:rPr>
              <a:t>event to the competitors, define the competition area advancer criteria.</a:t>
            </a:r>
          </a:p>
          <a:p>
            <a:r>
              <a:rPr lang="en-US" sz="2800">
                <a:solidFill>
                  <a:srgbClr val="000000"/>
                </a:solidFill>
              </a:rPr>
              <a:t>• Define the take off board and advise the athletes.</a:t>
            </a:r>
          </a:p>
          <a:p>
            <a:r>
              <a:rPr lang="en-US" sz="2800">
                <a:solidFill>
                  <a:srgbClr val="000000"/>
                </a:solidFill>
              </a:rPr>
              <a:t>• Rule on the validity of the attempt and indicate a fair jump with a white flag and a foul.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5CD"/>
        </a:solidFill>
        <a:effectLst/>
      </p:bgPr>
    </p:bg>
    <p:spTree>
      <p:nvGrpSpPr>
        <p:cNvPr id="1" name=""/>
        <p:cNvGrpSpPr/>
        <p:nvPr/>
      </p:nvGrpSpPr>
      <p:grpSpPr>
        <a:xfrm>
          <a:off x="0" y="0"/>
          <a:ext cx="0" cy="0"/>
          <a:chOff x="0" y="0"/>
          <a:chExt cx="0" cy="0"/>
        </a:xfrm>
      </p:grpSpPr>
      <p:sp>
        <p:nvSpPr>
          <p:cNvPr id="1048636" name="TextBox 1048635"/>
          <p:cNvSpPr txBox="1"/>
          <p:nvPr/>
        </p:nvSpPr>
        <p:spPr>
          <a:xfrm>
            <a:off x="105835" y="0"/>
            <a:ext cx="9038165" cy="6797039"/>
          </a:xfrm>
          <a:prstGeom prst="rect">
            <a:avLst/>
          </a:prstGeom>
        </p:spPr>
        <p:txBody>
          <a:bodyPr wrap="square" rtlCol="0">
            <a:spAutoFit/>
          </a:bodyPr>
          <a:lstStyle/>
          <a:p>
            <a:r>
              <a:rPr lang="en-US" sz="2800">
                <a:solidFill>
                  <a:srgbClr val="000000"/>
                </a:solidFill>
              </a:rPr>
              <a:t>
 • Advise the athlete the reason for the foul
- Announce/call out the distance measurement where the tape aligns with the edge of 
the board nearest the pit.
(2) OFFICIAL TWO (Recorder)
• Call up the competitors and record the results. 
• Jumps are measured perpendicularly in a straight line from the edge of the 
takeoff board or its’ extension nearest the landing pit, to the mark made by the 
competitor in the landing pit nearest the takeoff board. 
• Record the result to the nearest centimetre below the distance achieved. 
• i.e. 11 m755 becomes 11m75.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4F"/>
        </a:solidFill>
        <a:effectLst/>
      </p:bgPr>
    </p:bg>
    <p:spTree>
      <p:nvGrpSpPr>
        <p:cNvPr id="1" name=""/>
        <p:cNvGrpSpPr/>
        <p:nvPr/>
      </p:nvGrpSpPr>
      <p:grpSpPr>
        <a:xfrm>
          <a:off x="0" y="0"/>
          <a:ext cx="0" cy="0"/>
          <a:chOff x="0" y="0"/>
          <a:chExt cx="0" cy="0"/>
        </a:xfrm>
      </p:grpSpPr>
      <p:sp>
        <p:nvSpPr>
          <p:cNvPr id="1048637" name="TextBox 1048636"/>
          <p:cNvSpPr txBox="1"/>
          <p:nvPr/>
        </p:nvSpPr>
        <p:spPr>
          <a:xfrm>
            <a:off x="1743095" y="-20631504"/>
            <a:ext cx="4572000" cy="17274540"/>
          </a:xfrm>
          <a:prstGeom prst="rect">
            <a:avLst/>
          </a:prstGeom>
        </p:spPr>
        <p:txBody>
          <a:bodyPr wrap="square" rtlCol="0">
            <a:spAutoFit/>
          </a:bodyPr>
          <a:lstStyle/>
          <a:p>
            <a:r>
              <a:rPr lang="en-US" sz="2800">
                <a:solidFill>
                  <a:srgbClr val="000000"/>
                </a:solidFill>
              </a:rPr>
              <a:t>LON 
• Repeat, call out, the measurement called by the Chief Judge to ensure the 
measurement recorded is correct and that the athlete hears it
• All attempts must be recorded ( F, P, or Measurement)
• Time the trial and indicate with a yellow flag when the last fifteen (15) seconds 
of the allowed one (1) minute or longer, in accordance with the rules of 
competition, remain for that trial 
(3+4) OFFICIALS THREE AND FOUR 
• Stand well away from the sand pit trials to avoid distracting the competitors 
• Rake the sand back to level with board as required 
- To be legal, the jump must end in the pit.
- When it is determined to be a “fair” jump :
• place a short marking stake at the point in the sand where the the athlete has 
broken the sand with any part of the body, usually the foot, nearest to the 
takeoff board
• hold the zero end of the measuring tape to the stake/marker.
</a:t>
            </a:r>
          </a:p>
        </p:txBody>
      </p:sp>
      <p:sp>
        <p:nvSpPr>
          <p:cNvPr id="1048638" name="TextBox 1048637"/>
          <p:cNvSpPr txBox="1"/>
          <p:nvPr/>
        </p:nvSpPr>
        <p:spPr>
          <a:xfrm>
            <a:off x="6506" y="1078230"/>
            <a:ext cx="9130989" cy="4701540"/>
          </a:xfrm>
          <a:prstGeom prst="rect">
            <a:avLst/>
          </a:prstGeom>
        </p:spPr>
        <p:txBody>
          <a:bodyPr wrap="square" rtlCol="0">
            <a:spAutoFit/>
          </a:bodyPr>
          <a:lstStyle/>
          <a:p>
            <a:r>
              <a:rPr lang="en-US" sz="2800">
                <a:solidFill>
                  <a:srgbClr val="000000"/>
                </a:solidFill>
              </a:rPr>
              <a:t>• Repeat, call out, the measurement called by the Chief Judge to ensure the 
measurement recorded is correct and that the athlete hears it.
• All attempts must be recorded ( F, P, or Measurement).
• Time the trial and indicate with a yellow flag when the last fifteen (15) seconds 
of the allowed one (1) minute or longer, in accordance with the rules of 
competition, remain for that trial.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7E4DE"/>
        </a:solidFill>
        <a:effectLst/>
      </p:bgPr>
    </p:bg>
    <p:spTree>
      <p:nvGrpSpPr>
        <p:cNvPr id="1" name=""/>
        <p:cNvGrpSpPr/>
        <p:nvPr/>
      </p:nvGrpSpPr>
      <p:grpSpPr>
        <a:xfrm>
          <a:off x="0" y="0"/>
          <a:ext cx="0" cy="0"/>
          <a:chOff x="0" y="0"/>
          <a:chExt cx="0" cy="0"/>
        </a:xfrm>
      </p:grpSpPr>
      <p:pic>
        <p:nvPicPr>
          <p:cNvPr id="2097165" name="Picture Placeholder 2097164"/>
          <p:cNvPicPr>
            <a:picLocks noGrp="1"/>
          </p:cNvPicPr>
          <p:nvPr>
            <p:ph type="pic" idx="1"/>
          </p:nvPr>
        </p:nvPicPr>
        <p:blipFill>
          <a:blip r:embed="rId2"/>
          <a:srcRect t="16506" b="16506"/>
          <a:stretch>
            <a:fillRect/>
          </a:stretch>
        </p:blipFill>
        <p:spPr>
          <a:xfrm>
            <a:off x="4966809" y="21909"/>
            <a:ext cx="4025313" cy="4040597"/>
          </a:xfrm>
        </p:spPr>
      </p:pic>
      <p:sp>
        <p:nvSpPr>
          <p:cNvPr id="1048639" name="TextBox 1048638"/>
          <p:cNvSpPr txBox="1"/>
          <p:nvPr/>
        </p:nvSpPr>
        <p:spPr>
          <a:xfrm>
            <a:off x="-57529" y="0"/>
            <a:ext cx="5024338" cy="6797040"/>
          </a:xfrm>
          <a:prstGeom prst="rect">
            <a:avLst/>
          </a:prstGeom>
        </p:spPr>
        <p:txBody>
          <a:bodyPr wrap="square" rtlCol="0">
            <a:spAutoFit/>
          </a:bodyPr>
          <a:lstStyle/>
          <a:p>
            <a:r>
              <a:rPr lang="en-US" sz="2800">
                <a:solidFill>
                  <a:srgbClr val="000000"/>
                </a:solidFill>
              </a:rPr>
              <a:t>(3+4) OFFICIALS THREE AND FOUR 
• Stand well away from the sand pit trials to avoid distracting the competitors 
• Rake the sand back to level with board as required 
- To be legal, the jump must end in the pit.
- When it is determined to be a “fair” jump :
• place a short marking stake at the point in the sand where the the athlete has broken the sand with any part of the body, usually the foot, </a:t>
            </a:r>
          </a:p>
        </p:txBody>
      </p:sp>
      <p:sp>
        <p:nvSpPr>
          <p:cNvPr id="1048640" name="TextBox 1048639"/>
          <p:cNvSpPr txBox="1"/>
          <p:nvPr/>
        </p:nvSpPr>
        <p:spPr>
          <a:xfrm>
            <a:off x="5244909" y="4062506"/>
            <a:ext cx="3469111" cy="2606040"/>
          </a:xfrm>
          <a:prstGeom prst="rect">
            <a:avLst/>
          </a:prstGeom>
        </p:spPr>
        <p:txBody>
          <a:bodyPr wrap="square" rtlCol="0">
            <a:spAutoFit/>
          </a:bodyPr>
          <a:lstStyle/>
          <a:p>
            <a:r>
              <a:rPr lang="en-US" sz="2800">
                <a:solidFill>
                  <a:srgbClr val="000000"/>
                </a:solidFill>
              </a:rPr>
              <a:t> nearest to the 
takeoff board
• hold the zero end of the measuring tape to the stake/marker.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66565"/>
        </a:solidFill>
        <a:effectLst/>
      </p:bgPr>
    </p:bg>
    <p:spTree>
      <p:nvGrpSpPr>
        <p:cNvPr id="1" name=""/>
        <p:cNvGrpSpPr/>
        <p:nvPr/>
      </p:nvGrpSpPr>
      <p:grpSpPr>
        <a:xfrm>
          <a:off x="0" y="0"/>
          <a:ext cx="0" cy="0"/>
          <a:chOff x="0" y="0"/>
          <a:chExt cx="0" cy="0"/>
        </a:xfrm>
      </p:grpSpPr>
      <p:sp>
        <p:nvSpPr>
          <p:cNvPr id="1048641" name="TextBox 1048640"/>
          <p:cNvSpPr txBox="1"/>
          <p:nvPr/>
        </p:nvSpPr>
        <p:spPr>
          <a:xfrm>
            <a:off x="0" y="1242382"/>
            <a:ext cx="9197980" cy="4828540"/>
          </a:xfrm>
          <a:prstGeom prst="rect">
            <a:avLst/>
          </a:prstGeom>
        </p:spPr>
        <p:txBody>
          <a:bodyPr wrap="square" rtlCol="0">
            <a:spAutoFit/>
          </a:bodyPr>
          <a:lstStyle/>
          <a:p>
            <a:pPr algn="ctr"/>
            <a:r>
              <a:rPr lang="en-US" sz="3200" b="1">
                <a:solidFill>
                  <a:srgbClr val="BF0000"/>
                </a:solidFill>
              </a:rPr>
              <a:t>Long Jump Officials' Duties
</a:t>
            </a:r>
          </a:p>
          <a:p>
            <a:endParaRPr lang="en-US" sz="2800">
              <a:solidFill>
                <a:srgbClr val="000000"/>
              </a:solidFill>
            </a:endParaRPr>
          </a:p>
          <a:p>
            <a:r>
              <a:rPr lang="en-US" sz="2800">
                <a:solidFill>
                  <a:srgbClr val="000000"/>
                </a:solidFill>
              </a:rPr>
              <a:t>Check in at Meet Site
 Get meet information Long Jump Officials' Package
- Get clipboard (if provided)
- Get measuring tape
- Get Score sheet(s) for LJ competition and ribbons (in the event package)
- Find out who is the Field Referee, and where thew sports medical trainer is located.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5CD"/>
        </a:solidFill>
        <a:effectLst/>
      </p:bgPr>
    </p:bg>
    <p:spTree>
      <p:nvGrpSpPr>
        <p:cNvPr id="1" name=""/>
        <p:cNvGrpSpPr/>
        <p:nvPr/>
      </p:nvGrpSpPr>
      <p:grpSpPr>
        <a:xfrm>
          <a:off x="0" y="0"/>
          <a:ext cx="0" cy="0"/>
          <a:chOff x="0" y="0"/>
          <a:chExt cx="0" cy="0"/>
        </a:xfrm>
      </p:grpSpPr>
      <p:pic>
        <p:nvPicPr>
          <p:cNvPr id="2097156" name="Picture 2097155"/>
          <p:cNvPicPr>
            <a:picLocks/>
          </p:cNvPicPr>
          <p:nvPr/>
        </p:nvPicPr>
        <p:blipFill>
          <a:blip r:embed="rId2"/>
          <a:stretch>
            <a:fillRect/>
          </a:stretch>
        </p:blipFill>
        <p:spPr>
          <a:xfrm>
            <a:off x="6127405" y="779318"/>
            <a:ext cx="2936102" cy="6192818"/>
          </a:xfrm>
          <a:prstGeom prst="rect">
            <a:avLst/>
          </a:prstGeom>
        </p:spPr>
      </p:pic>
      <p:sp>
        <p:nvSpPr>
          <p:cNvPr id="1048608" name="TextBox 1048607"/>
          <p:cNvSpPr txBox="1"/>
          <p:nvPr/>
        </p:nvSpPr>
        <p:spPr>
          <a:xfrm>
            <a:off x="2015785" y="205278"/>
            <a:ext cx="1604024" cy="574039"/>
          </a:xfrm>
          <a:prstGeom prst="rect">
            <a:avLst/>
          </a:prstGeom>
        </p:spPr>
        <p:txBody>
          <a:bodyPr wrap="square" rtlCol="0">
            <a:spAutoFit/>
          </a:bodyPr>
          <a:lstStyle/>
          <a:p>
            <a:r>
              <a:rPr lang="en-US" sz="3200" b="1">
                <a:solidFill>
                  <a:srgbClr val="000000"/>
                </a:solidFill>
              </a:rPr>
              <a:t>History</a:t>
            </a:r>
            <a:endParaRPr lang="en-US" sz="2800">
              <a:solidFill>
                <a:srgbClr val="000000"/>
              </a:solidFill>
            </a:endParaRPr>
          </a:p>
        </p:txBody>
      </p:sp>
      <p:sp>
        <p:nvSpPr>
          <p:cNvPr id="1048609" name="TextBox 1048608"/>
          <p:cNvSpPr txBox="1"/>
          <p:nvPr/>
        </p:nvSpPr>
        <p:spPr>
          <a:xfrm>
            <a:off x="571999" y="492297"/>
            <a:ext cx="5371967" cy="6377939"/>
          </a:xfrm>
          <a:prstGeom prst="rect">
            <a:avLst/>
          </a:prstGeom>
        </p:spPr>
        <p:txBody>
          <a:bodyPr wrap="square" rtlCol="0">
            <a:spAutoFit/>
          </a:bodyPr>
          <a:lstStyle/>
          <a:p>
            <a:endParaRPr lang="en-US" sz="2800">
              <a:solidFill>
                <a:srgbClr val="000000"/>
              </a:solidFill>
            </a:endParaRPr>
          </a:p>
          <a:p>
            <a:r>
              <a:rPr lang="en-US" sz="2800">
                <a:solidFill>
                  <a:srgbClr val="000000"/>
                </a:solidFill>
              </a:rPr>
              <a:t>The long jump was an event included in the Ancient Greek Olympics, although it had significantly different rules back then. The long jump for men has been a modern Olympic event since 1896, along with the standing long jump. However, the latter event was dropped after the 1912 Olympics. A women's Olympic long jump event was added in 1948. The event is sometimes called "the broad jump."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8CC00"/>
        </a:solidFill>
        <a:effectLst/>
      </p:bgPr>
    </p:bg>
    <p:spTree>
      <p:nvGrpSpPr>
        <p:cNvPr id="1" name=""/>
        <p:cNvGrpSpPr/>
        <p:nvPr/>
      </p:nvGrpSpPr>
      <p:grpSpPr>
        <a:xfrm>
          <a:off x="0" y="0"/>
          <a:ext cx="0" cy="0"/>
          <a:chOff x="0" y="0"/>
          <a:chExt cx="0" cy="0"/>
        </a:xfrm>
      </p:grpSpPr>
      <p:sp>
        <p:nvSpPr>
          <p:cNvPr id="1048642" name="TextBox 1048641"/>
          <p:cNvSpPr txBox="1"/>
          <p:nvPr/>
        </p:nvSpPr>
        <p:spPr>
          <a:xfrm>
            <a:off x="340599" y="659130"/>
            <a:ext cx="8462801" cy="5603240"/>
          </a:xfrm>
          <a:prstGeom prst="rect">
            <a:avLst/>
          </a:prstGeom>
        </p:spPr>
        <p:txBody>
          <a:bodyPr wrap="square" rtlCol="0">
            <a:spAutoFit/>
          </a:bodyPr>
          <a:lstStyle/>
          <a:p>
            <a:pPr algn="ctr"/>
            <a:r>
              <a:rPr lang="en-US" sz="3200" b="1">
                <a:solidFill>
                  <a:srgbClr val="BF0000"/>
                </a:solidFill>
              </a:rPr>
              <a:t>Equipment List
</a:t>
            </a:r>
            <a:r>
              <a:rPr lang="en-US" sz="2800">
                <a:solidFill>
                  <a:srgbClr val="000000"/>
                </a:solidFill>
              </a:rPr>
              <a:t> Two rakes.
 Rule and Case Book.
 Pens/Pencils.
 White Athletic Tape / Coloured Tape. 
 Tape Measure.
 Stop watch ( 1 minute timer)
 Plastic bag (for clip board in case of inclement weather).
- Folding chair , umbrella.
Apparel Appropriate for the weather--- raingear, hat, sunblock.
Inspect.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08080"/>
        </a:solidFill>
        <a:effectLst/>
      </p:bgPr>
    </p:bg>
    <p:spTree>
      <p:nvGrpSpPr>
        <p:cNvPr id="1" name=""/>
        <p:cNvGrpSpPr/>
        <p:nvPr/>
      </p:nvGrpSpPr>
      <p:grpSpPr>
        <a:xfrm>
          <a:off x="0" y="0"/>
          <a:ext cx="0" cy="0"/>
          <a:chOff x="0" y="0"/>
          <a:chExt cx="0" cy="0"/>
        </a:xfrm>
      </p:grpSpPr>
      <p:sp>
        <p:nvSpPr>
          <p:cNvPr id="1048600" name="TextBox 1048599"/>
          <p:cNvSpPr txBox="1"/>
          <p:nvPr/>
        </p:nvSpPr>
        <p:spPr>
          <a:xfrm>
            <a:off x="0" y="416560"/>
            <a:ext cx="9381560" cy="6441440"/>
          </a:xfrm>
          <a:prstGeom prst="rect">
            <a:avLst/>
          </a:prstGeom>
        </p:spPr>
        <p:txBody>
          <a:bodyPr wrap="square" rtlCol="0">
            <a:spAutoFit/>
          </a:bodyPr>
          <a:lstStyle/>
          <a:p>
            <a:pPr algn="l"/>
            <a:r>
              <a:rPr lang="en-US" sz="3200" b="1">
                <a:solidFill>
                  <a:srgbClr val="BF0000"/>
                </a:solidFill>
              </a:rPr>
              <a:t>                              Inspect Area
</a:t>
            </a:r>
            <a:r>
              <a:rPr lang="en-US" sz="2800">
                <a:solidFill>
                  <a:srgbClr val="000000"/>
                </a:solidFill>
              </a:rPr>
              <a:t> Check all equipment
- run way
- sand pit 
- appropriate score sheets
 Check surrounding area for obstacles and remove any. Ensure that the sand is level 
in the landing area and the runway is clear.
Check in the competitors
- Check for any athlete who may be at a track event at check in and any who may have 
to interrupt their attempts to go to a track event
– DNS beside name of any competitors who do not check in.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1048597" name="TextBox 1048596"/>
          <p:cNvSpPr txBox="1"/>
          <p:nvPr/>
        </p:nvSpPr>
        <p:spPr>
          <a:xfrm>
            <a:off x="0" y="60960"/>
            <a:ext cx="9028469" cy="5603240"/>
          </a:xfrm>
          <a:prstGeom prst="rect">
            <a:avLst/>
          </a:prstGeom>
        </p:spPr>
        <p:txBody>
          <a:bodyPr wrap="square" rtlCol="0">
            <a:spAutoFit/>
          </a:bodyPr>
          <a:lstStyle/>
          <a:p>
            <a:r>
              <a:rPr lang="en-US" sz="2800">
                <a:solidFill>
                  <a:srgbClr val="000000"/>
                </a:solidFill>
              </a:rPr>
              <a:t>
</a:t>
            </a:r>
            <a:r>
              <a:rPr lang="en-US" sz="3200" b="1">
                <a:solidFill>
                  <a:srgbClr val="BF0000"/>
                </a:solidFill>
              </a:rPr>
              <a:t>                Introduce fellow officials
</a:t>
            </a:r>
            <a:r>
              <a:rPr lang="en-US" sz="2800">
                <a:solidFill>
                  <a:srgbClr val="000000"/>
                </a:solidFill>
              </a:rPr>
              <a:t>Before Competition begins, call athletes together and review rules (see last page).
 Proper Uniform.
 Track events precedence -allow rest time after the completion of the track event.
 Clarify the event rules--- Number of jumps (Preliminary / Zone Meet).
- Tape may be used on the white lines bordering the runway, not on the runway.
 60 seconds after called to attempt.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extBox 1048592"/>
          <p:cNvSpPr txBox="1"/>
          <p:nvPr/>
        </p:nvSpPr>
        <p:spPr>
          <a:xfrm>
            <a:off x="149016" y="1930289"/>
            <a:ext cx="8994983" cy="4701540"/>
          </a:xfrm>
          <a:prstGeom prst="rect">
            <a:avLst/>
          </a:prstGeom>
        </p:spPr>
        <p:txBody>
          <a:bodyPr wrap="square" rtlCol="0">
            <a:spAutoFit/>
          </a:bodyPr>
          <a:lstStyle/>
          <a:p>
            <a:pPr algn="l"/>
            <a:r>
              <a:rPr lang="en-US" sz="2800">
                <a:solidFill>
                  <a:srgbClr val="000000"/>
                </a:solidFill>
              </a:rPr>
              <a:t>• Balance between mechanics and natural 
movement.</a:t>
            </a:r>
          </a:p>
          <a:p>
            <a:pPr algn="l"/>
            <a:r>
              <a:rPr lang="en-US" sz="2800">
                <a:solidFill>
                  <a:srgbClr val="000000"/>
                </a:solidFill>
              </a:rPr>
              <a:t>
• Build a relationship/trust relationship/trust.
• K.I.S.S. principle – Keep it simple, stupid!
• K.I.L.L also good– Keep it likeable, learnable.
• Pragmatic approach.</a:t>
            </a:r>
          </a:p>
          <a:p>
            <a:pPr algn="l"/>
            <a:r>
              <a:rPr lang="en-US" sz="2800">
                <a:solidFill>
                  <a:srgbClr val="000000"/>
                </a:solidFill>
              </a:rPr>
              <a:t>
• Being an archeologist</a:t>
            </a:r>
          </a:p>
          <a:p>
            <a:pPr algn="l"/>
            <a:r>
              <a:rPr lang="en-US" sz="2800">
                <a:solidFill>
                  <a:srgbClr val="000000"/>
                </a:solidFill>
              </a:rPr>
              <a:t>
–– Brush away the the clutter toto  reveal the treasure.</a:t>
            </a:r>
          </a:p>
        </p:txBody>
      </p:sp>
      <p:sp>
        <p:nvSpPr>
          <p:cNvPr id="1048594" name="TextBox 1048593"/>
          <p:cNvSpPr txBox="1"/>
          <p:nvPr/>
        </p:nvSpPr>
        <p:spPr>
          <a:xfrm>
            <a:off x="787008" y="472611"/>
            <a:ext cx="8730151" cy="574040"/>
          </a:xfrm>
          <a:prstGeom prst="rect">
            <a:avLst/>
          </a:prstGeom>
        </p:spPr>
        <p:txBody>
          <a:bodyPr wrap="square" rtlCol="0">
            <a:spAutoFit/>
          </a:bodyPr>
          <a:lstStyle/>
          <a:p>
            <a:pPr marL="457200" indent="-457200" algn="l">
              <a:buFont typeface="Arial"/>
              <a:buChar char="•"/>
            </a:pPr>
            <a:r>
              <a:rPr lang="en-US" sz="3200" b="1">
                <a:solidFill>
                  <a:srgbClr val="C00000"/>
                </a:solidFill>
              </a:rPr>
              <a:t>Successful Coaching Requires...</a:t>
            </a:r>
            <a:endParaRPr lang="en-US" sz="2800">
              <a:solidFill>
                <a:srgbClr val="C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pic>
        <p:nvPicPr>
          <p:cNvPr id="2097152" name="Picture 2097151"/>
          <p:cNvPicPr>
            <a:picLocks/>
          </p:cNvPicPr>
          <p:nvPr/>
        </p:nvPicPr>
        <p:blipFill>
          <a:blip r:embed="rId2"/>
          <a:stretch>
            <a:fillRect/>
          </a:stretch>
        </p:blipFill>
        <p:spPr>
          <a:xfrm>
            <a:off x="6167469" y="1265889"/>
            <a:ext cx="2771679" cy="4412662"/>
          </a:xfrm>
          <a:prstGeom prst="rect">
            <a:avLst/>
          </a:prstGeom>
        </p:spPr>
      </p:pic>
      <p:pic>
        <p:nvPicPr>
          <p:cNvPr id="2097153" name="Picture 2097152"/>
          <p:cNvPicPr>
            <a:picLocks/>
          </p:cNvPicPr>
          <p:nvPr/>
        </p:nvPicPr>
        <p:blipFill>
          <a:blip r:embed="rId3"/>
          <a:stretch>
            <a:fillRect/>
          </a:stretch>
        </p:blipFill>
        <p:spPr>
          <a:xfrm>
            <a:off x="3226235" y="1265888"/>
            <a:ext cx="2488098" cy="4145159"/>
          </a:xfrm>
          <a:prstGeom prst="rect">
            <a:avLst/>
          </a:prstGeom>
        </p:spPr>
      </p:pic>
      <p:pic>
        <p:nvPicPr>
          <p:cNvPr id="2097154" name="Picture 2097153"/>
          <p:cNvPicPr>
            <a:picLocks/>
          </p:cNvPicPr>
          <p:nvPr/>
        </p:nvPicPr>
        <p:blipFill>
          <a:blip r:embed="rId4"/>
          <a:stretch>
            <a:fillRect/>
          </a:stretch>
        </p:blipFill>
        <p:spPr>
          <a:xfrm>
            <a:off x="294045" y="1213967"/>
            <a:ext cx="2479055" cy="4197080"/>
          </a:xfrm>
          <a:prstGeom prst="rect">
            <a:avLst/>
          </a:prstGeom>
        </p:spPr>
      </p:pic>
      <p:sp>
        <p:nvSpPr>
          <p:cNvPr id="1048587" name="TextBox 1048586"/>
          <p:cNvSpPr txBox="1"/>
          <p:nvPr/>
        </p:nvSpPr>
        <p:spPr>
          <a:xfrm>
            <a:off x="3226234" y="424344"/>
            <a:ext cx="4000000" cy="574039"/>
          </a:xfrm>
          <a:prstGeom prst="rect">
            <a:avLst/>
          </a:prstGeom>
        </p:spPr>
        <p:txBody>
          <a:bodyPr wrap="square" rtlCol="0">
            <a:spAutoFit/>
          </a:bodyPr>
          <a:lstStyle/>
          <a:p>
            <a:r>
              <a:rPr lang="en-US" sz="3200" b="1">
                <a:solidFill>
                  <a:srgbClr val="FFFFFF"/>
                </a:solidFill>
              </a:rPr>
              <a:t>Treasurers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BB7B6"/>
        </a:solidFill>
        <a:effectLst/>
      </p:bgPr>
    </p:bg>
    <p:spTree>
      <p:nvGrpSpPr>
        <p:cNvPr id="1" name=""/>
        <p:cNvGrpSpPr/>
        <p:nvPr/>
      </p:nvGrpSpPr>
      <p:grpSpPr>
        <a:xfrm>
          <a:off x="0" y="0"/>
          <a:ext cx="0" cy="0"/>
          <a:chOff x="0" y="0"/>
          <a:chExt cx="0" cy="0"/>
        </a:xfrm>
      </p:grpSpPr>
      <p:sp>
        <p:nvSpPr>
          <p:cNvPr id="1048591" name="TextBox 1048590"/>
          <p:cNvSpPr txBox="1"/>
          <p:nvPr/>
        </p:nvSpPr>
        <p:spPr>
          <a:xfrm>
            <a:off x="257494" y="1078230"/>
            <a:ext cx="8629012" cy="4345940"/>
          </a:xfrm>
          <a:prstGeom prst="rect">
            <a:avLst/>
          </a:prstGeom>
        </p:spPr>
        <p:txBody>
          <a:bodyPr wrap="square" rtlCol="0">
            <a:spAutoFit/>
          </a:bodyPr>
          <a:lstStyle/>
          <a:p>
            <a:pPr algn="l"/>
            <a:r>
              <a:rPr lang="en-US" sz="3200" b="1">
                <a:solidFill>
                  <a:srgbClr val="BF0000"/>
                </a:solidFill>
              </a:rPr>
              <a:t>                    
</a:t>
            </a:r>
            <a:r>
              <a:rPr lang="en-US" sz="2800">
                <a:solidFill>
                  <a:srgbClr val="000000"/>
                </a:solidFill>
              </a:rPr>
              <a:t>• Progression, communication, aggressive
patience, adapt before adding, and personal
care.
• Move from low to high stress.
– Emphasize speed and rest during championships
phase.
• Speed training is critical.
• Conditioning/strength emphasis in the winter
– Moderate interval training with set rest periods</a:t>
            </a:r>
          </a:p>
        </p:txBody>
      </p:sp>
      <p:sp>
        <p:nvSpPr>
          <p:cNvPr id="1048592" name="TextBox 1048591"/>
          <p:cNvSpPr txBox="1"/>
          <p:nvPr/>
        </p:nvSpPr>
        <p:spPr>
          <a:xfrm>
            <a:off x="2571999" y="504190"/>
            <a:ext cx="4000000" cy="574039"/>
          </a:xfrm>
          <a:prstGeom prst="rect">
            <a:avLst/>
          </a:prstGeom>
        </p:spPr>
        <p:txBody>
          <a:bodyPr wrap="square" rtlCol="0">
            <a:spAutoFit/>
          </a:bodyPr>
          <a:lstStyle/>
          <a:p>
            <a:r>
              <a:rPr lang="en-US" sz="3200" b="1">
                <a:solidFill>
                  <a:srgbClr val="BF0000"/>
                </a:solidFill>
              </a:rPr>
              <a:t>Training Overview</a:t>
            </a:r>
            <a:endParaRPr lang="en-US" sz="2800">
              <a:solidFill>
                <a:srgbClr val="000000"/>
              </a:solidFill>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4F"/>
        </a:solidFill>
        <a:effectLst/>
      </p:bgPr>
    </p:bg>
    <p:spTree>
      <p:nvGrpSpPr>
        <p:cNvPr id="1" name=""/>
        <p:cNvGrpSpPr/>
        <p:nvPr/>
      </p:nvGrpSpPr>
      <p:grpSpPr>
        <a:xfrm>
          <a:off x="0" y="0"/>
          <a:ext cx="0" cy="0"/>
          <a:chOff x="0" y="0"/>
          <a:chExt cx="0" cy="0"/>
        </a:xfrm>
      </p:grpSpPr>
      <p:sp>
        <p:nvSpPr>
          <p:cNvPr id="1048595" name="TextBox 1048594"/>
          <p:cNvSpPr txBox="1"/>
          <p:nvPr/>
        </p:nvSpPr>
        <p:spPr>
          <a:xfrm>
            <a:off x="346891" y="1497329"/>
            <a:ext cx="8450216" cy="5120640"/>
          </a:xfrm>
          <a:prstGeom prst="rect">
            <a:avLst/>
          </a:prstGeom>
        </p:spPr>
        <p:txBody>
          <a:bodyPr wrap="square" rtlCol="0">
            <a:spAutoFit/>
          </a:bodyPr>
          <a:lstStyle/>
          <a:p>
            <a:r>
              <a:rPr lang="en-US" sz="2800">
                <a:solidFill>
                  <a:srgbClr val="000000"/>
                </a:solidFill>
              </a:rPr>
              <a:t>
• Barefoot strides on infield grass.</a:t>
            </a:r>
          </a:p>
          <a:p>
            <a:r>
              <a:rPr lang="en-US" sz="2800">
                <a:solidFill>
                  <a:srgbClr val="000000"/>
                </a:solidFill>
              </a:rPr>
              <a:t>
• Sprint mobility drills.</a:t>
            </a:r>
          </a:p>
          <a:p>
            <a:r>
              <a:rPr lang="en-US" sz="2800">
                <a:solidFill>
                  <a:srgbClr val="000000"/>
                </a:solidFill>
              </a:rPr>
              <a:t>
• Static stretching.</a:t>
            </a:r>
          </a:p>
          <a:p>
            <a:r>
              <a:rPr lang="en-US" sz="2800">
                <a:solidFill>
                  <a:srgbClr val="000000"/>
                </a:solidFill>
              </a:rPr>
              <a:t>
• Dummy sprint drills/3 box plyo hops.</a:t>
            </a:r>
          </a:p>
          <a:p>
            <a:r>
              <a:rPr lang="en-US" sz="2800">
                <a:solidFill>
                  <a:srgbClr val="000000"/>
                </a:solidFill>
              </a:rPr>
              <a:t>
• Weighted jump‐roping/weighted arm swings.
• Hurdle walk‐overs.</a:t>
            </a:r>
          </a:p>
          <a:p>
            <a:r>
              <a:rPr lang="en-US" sz="2800">
                <a:solidFill>
                  <a:srgbClr val="000000"/>
                </a:solidFill>
              </a:rPr>
              <a:t>
• Short break before the day’s workout.</a:t>
            </a:r>
          </a:p>
        </p:txBody>
      </p:sp>
      <p:sp>
        <p:nvSpPr>
          <p:cNvPr id="1048596" name="TextBox 1048595"/>
          <p:cNvSpPr txBox="1"/>
          <p:nvPr/>
        </p:nvSpPr>
        <p:spPr>
          <a:xfrm>
            <a:off x="2572000" y="708076"/>
            <a:ext cx="4000000" cy="574039"/>
          </a:xfrm>
          <a:prstGeom prst="rect">
            <a:avLst/>
          </a:prstGeom>
        </p:spPr>
        <p:txBody>
          <a:bodyPr wrap="square" rtlCol="0">
            <a:spAutoFit/>
          </a:bodyPr>
          <a:lstStyle/>
          <a:p>
            <a:r>
              <a:rPr lang="en-US" sz="3200" b="1">
                <a:solidFill>
                  <a:srgbClr val="BF0000"/>
                </a:solidFill>
              </a:rPr>
              <a:t>The Warm-Up</a:t>
            </a:r>
            <a:endParaRPr lang="en-US" sz="28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5CD"/>
        </a:solidFill>
        <a:effectLst/>
      </p:bgPr>
    </p:bg>
    <p:spTree>
      <p:nvGrpSpPr>
        <p:cNvPr id="1" name=""/>
        <p:cNvGrpSpPr/>
        <p:nvPr/>
      </p:nvGrpSpPr>
      <p:grpSpPr>
        <a:xfrm>
          <a:off x="0" y="0"/>
          <a:ext cx="0" cy="0"/>
          <a:chOff x="0" y="0"/>
          <a:chExt cx="0" cy="0"/>
        </a:xfrm>
      </p:grpSpPr>
      <p:sp>
        <p:nvSpPr>
          <p:cNvPr id="1048598" name="TextBox 1048597"/>
          <p:cNvSpPr txBox="1"/>
          <p:nvPr/>
        </p:nvSpPr>
        <p:spPr>
          <a:xfrm>
            <a:off x="765195" y="1881388"/>
            <a:ext cx="7613610" cy="3863340"/>
          </a:xfrm>
          <a:prstGeom prst="rect">
            <a:avLst/>
          </a:prstGeom>
        </p:spPr>
        <p:txBody>
          <a:bodyPr wrap="square" rtlCol="0">
            <a:spAutoFit/>
          </a:bodyPr>
          <a:lstStyle/>
          <a:p>
            <a:r>
              <a:rPr lang="en-US" sz="2800">
                <a:solidFill>
                  <a:srgbClr val="000000"/>
                </a:solidFill>
              </a:rPr>
              <a:t>
• Work away from the jump area. 
• Mark steps.
• Count method.
• Acceleration patterns.
• Time the runs.
• Work on consistency.
• Tape on penultimate/3rd from last for steering.</a:t>
            </a:r>
          </a:p>
        </p:txBody>
      </p:sp>
      <p:sp>
        <p:nvSpPr>
          <p:cNvPr id="1048599" name="TextBox 1048598"/>
          <p:cNvSpPr txBox="1"/>
          <p:nvPr/>
        </p:nvSpPr>
        <p:spPr>
          <a:xfrm>
            <a:off x="2686726" y="798939"/>
            <a:ext cx="3770546" cy="574039"/>
          </a:xfrm>
          <a:prstGeom prst="rect">
            <a:avLst/>
          </a:prstGeom>
        </p:spPr>
        <p:txBody>
          <a:bodyPr wrap="square" rtlCol="0">
            <a:spAutoFit/>
          </a:bodyPr>
          <a:lstStyle/>
          <a:p>
            <a:r>
              <a:rPr lang="en-US" sz="3200" b="1">
                <a:solidFill>
                  <a:srgbClr val="BF0000"/>
                </a:solidFill>
              </a:rPr>
              <a:t>Approach Training</a:t>
            </a:r>
            <a:endParaRPr lang="en-US" sz="28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1048643" name="TextBox 1048642"/>
          <p:cNvSpPr txBox="1"/>
          <p:nvPr/>
        </p:nvSpPr>
        <p:spPr>
          <a:xfrm>
            <a:off x="265824" y="1658073"/>
            <a:ext cx="8612350" cy="3863341"/>
          </a:xfrm>
          <a:prstGeom prst="rect">
            <a:avLst/>
          </a:prstGeom>
        </p:spPr>
        <p:txBody>
          <a:bodyPr wrap="square" rtlCol="0">
            <a:spAutoFit/>
          </a:bodyPr>
          <a:lstStyle/>
          <a:p>
            <a:r>
              <a:rPr lang="en-US" sz="2800">
                <a:solidFill>
                  <a:srgbClr val="000000"/>
                </a:solidFill>
              </a:rPr>
              <a:t>
• Sets of 6‐stride jumps
– One, two, three, four, five AND six
– First set for height, second set for distance
• Incline box jumps for in‐air technique
• Small 2”, 4”, 6” black box drills
• End with runway work or sprints on the track
• We use early meets to practice the full
approach and jump—this is critical! </a:t>
            </a:r>
          </a:p>
        </p:txBody>
      </p:sp>
      <p:sp>
        <p:nvSpPr>
          <p:cNvPr id="1048644" name="TextBox 1048643"/>
          <p:cNvSpPr txBox="1"/>
          <p:nvPr/>
        </p:nvSpPr>
        <p:spPr>
          <a:xfrm>
            <a:off x="2571999" y="669140"/>
            <a:ext cx="4000000" cy="574039"/>
          </a:xfrm>
          <a:prstGeom prst="rect">
            <a:avLst/>
          </a:prstGeom>
        </p:spPr>
        <p:txBody>
          <a:bodyPr wrap="square" rtlCol="0">
            <a:spAutoFit/>
          </a:bodyPr>
          <a:lstStyle/>
          <a:p>
            <a:r>
              <a:rPr lang="en-US" sz="3200" b="1">
                <a:solidFill>
                  <a:srgbClr val="BF0000"/>
                </a:solidFill>
              </a:rPr>
              <a:t>Jump Workouts...</a:t>
            </a:r>
            <a:endParaRPr lang="en-US" sz="28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1048645" name="TextBox 1048644"/>
          <p:cNvSpPr txBox="1"/>
          <p:nvPr/>
        </p:nvSpPr>
        <p:spPr>
          <a:xfrm>
            <a:off x="490160" y="1078229"/>
            <a:ext cx="8163679" cy="4282440"/>
          </a:xfrm>
          <a:prstGeom prst="rect">
            <a:avLst/>
          </a:prstGeom>
        </p:spPr>
        <p:txBody>
          <a:bodyPr wrap="square" rtlCol="0">
            <a:spAutoFit/>
          </a:bodyPr>
          <a:lstStyle/>
          <a:p>
            <a:r>
              <a:rPr lang="en-US" sz="2800">
                <a:solidFill>
                  <a:srgbClr val="000000"/>
                </a:solidFill>
              </a:rPr>
              <a:t>
• Beauty of three/six three/six attempts attempts
– Ideally we want a legal first jump, but we try to
have all of them did the “same
– Next jumps
• less concern over over fouls fouls
• “Just go for it” mentality
– Come out focused and hit a winningg j p jump early
– 1 jump—anywhere in the sequence wins.</a:t>
            </a:r>
          </a:p>
        </p:txBody>
      </p:sp>
      <p:sp>
        <p:nvSpPr>
          <p:cNvPr id="1048646" name="TextBox 1048645"/>
          <p:cNvSpPr txBox="1"/>
          <p:nvPr/>
        </p:nvSpPr>
        <p:spPr>
          <a:xfrm>
            <a:off x="2572000" y="504189"/>
            <a:ext cx="4000000" cy="574039"/>
          </a:xfrm>
          <a:prstGeom prst="rect">
            <a:avLst/>
          </a:prstGeom>
        </p:spPr>
        <p:txBody>
          <a:bodyPr wrap="square" rtlCol="0">
            <a:spAutoFit/>
          </a:bodyPr>
          <a:lstStyle/>
          <a:p>
            <a:r>
              <a:rPr lang="en-US" sz="3200" b="1">
                <a:solidFill>
                  <a:srgbClr val="BF0000"/>
                </a:solidFill>
              </a:rPr>
              <a:t>In Competition</a:t>
            </a:r>
            <a:endParaRPr lang="en-US" sz="28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E4DE"/>
        </a:solidFill>
        <a:effectLst/>
      </p:bgPr>
    </p:bg>
    <p:spTree>
      <p:nvGrpSpPr>
        <p:cNvPr id="1" name=""/>
        <p:cNvGrpSpPr/>
        <p:nvPr/>
      </p:nvGrpSpPr>
      <p:grpSpPr>
        <a:xfrm>
          <a:off x="0" y="0"/>
          <a:ext cx="0" cy="0"/>
          <a:chOff x="0" y="0"/>
          <a:chExt cx="0" cy="0"/>
        </a:xfrm>
      </p:grpSpPr>
      <p:sp>
        <p:nvSpPr>
          <p:cNvPr id="1048615" name="TextBox 1048614"/>
          <p:cNvSpPr txBox="1"/>
          <p:nvPr/>
        </p:nvSpPr>
        <p:spPr>
          <a:xfrm>
            <a:off x="295950" y="480061"/>
            <a:ext cx="8552099" cy="6441440"/>
          </a:xfrm>
          <a:prstGeom prst="rect">
            <a:avLst/>
          </a:prstGeom>
        </p:spPr>
        <p:txBody>
          <a:bodyPr wrap="square" rtlCol="0">
            <a:spAutoFit/>
          </a:bodyPr>
          <a:lstStyle/>
          <a:p>
            <a:r>
              <a:rPr lang="en-US" sz="3200" b="1">
                <a:solidFill>
                  <a:srgbClr val="000000"/>
                </a:solidFill>
              </a:rPr>
              <a:t>Equipment and Long Jump Rules
</a:t>
            </a:r>
            <a:r>
              <a:rPr lang="en-US" sz="2800">
                <a:solidFill>
                  <a:srgbClr val="000000"/>
                </a:solidFill>
              </a:rPr>
              <a:t>The sole of a long jumper's shoe can have a maximum thickness of 13 millimeters. Spikes are allowed.
The runway must be at least 40 meters long. Competitors may place as many as two location markers on the runway. The jumper's farthest point forward in contact with the take-off board, i. e., the toe of the jumper's shoe, must be behind the leading edge of the take-off board. The board itself must be 20 centimeters wide and level with the ground. Somersaults are not permitted. Jumpers must land within the sand pit in the landing area, which may vary in width from 2.75 to 3.0 meters.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48647" name="TextBox 1048646"/>
          <p:cNvSpPr txBox="1"/>
          <p:nvPr/>
        </p:nvSpPr>
        <p:spPr>
          <a:xfrm>
            <a:off x="416189" y="659130"/>
            <a:ext cx="4572000" cy="4701540"/>
          </a:xfrm>
          <a:prstGeom prst="rect">
            <a:avLst/>
          </a:prstGeom>
        </p:spPr>
        <p:txBody>
          <a:bodyPr wrap="square" rtlCol="0">
            <a:spAutoFit/>
          </a:bodyPr>
          <a:lstStyle/>
          <a:p>
            <a:r>
              <a:rPr lang="en-US" sz="2800">
                <a:solidFill>
                  <a:srgbClr val="000000"/>
                </a:solidFill>
              </a:rPr>
              <a:t>
• Confident  and  relaxed—am convinced.
cannot “try” to jump. Trust and let it “happen”
•• Cut  the head off on meet day.
• Be YOU‐‐‐Do what YOU do.
• Plan at practice, PERFORM at meets.</a:t>
            </a:r>
          </a:p>
          <a:p>
            <a:pPr marL="457200" indent="-457200">
              <a:buFont typeface="Arial"/>
              <a:buChar char="•"/>
            </a:pPr>
            <a:r>
              <a:rPr lang="en-US" sz="2800">
                <a:solidFill>
                  <a:srgbClr val="000000"/>
                </a:solidFill>
              </a:rPr>
              <a:t>Trust.</a:t>
            </a:r>
          </a:p>
        </p:txBody>
      </p:sp>
      <p:sp>
        <p:nvSpPr>
          <p:cNvPr id="1048648" name="TextBox 1048647"/>
          <p:cNvSpPr txBox="1"/>
          <p:nvPr/>
        </p:nvSpPr>
        <p:spPr>
          <a:xfrm>
            <a:off x="988188" y="85090"/>
            <a:ext cx="4000000" cy="574039"/>
          </a:xfrm>
          <a:prstGeom prst="rect">
            <a:avLst/>
          </a:prstGeom>
        </p:spPr>
        <p:txBody>
          <a:bodyPr wrap="square" rtlCol="0">
            <a:spAutoFit/>
          </a:bodyPr>
          <a:lstStyle/>
          <a:p>
            <a:r>
              <a:rPr lang="en-US" sz="3200" b="1">
                <a:solidFill>
                  <a:srgbClr val="BF0000"/>
                </a:solidFill>
              </a:rPr>
              <a:t>Mental Aspects</a:t>
            </a:r>
            <a:endParaRPr lang="en-US" sz="2800">
              <a:solidFill>
                <a:srgbClr val="000000"/>
              </a:solidFill>
            </a:endParaRPr>
          </a:p>
        </p:txBody>
      </p:sp>
      <p:pic>
        <p:nvPicPr>
          <p:cNvPr id="2097166" name="Picture 2097165"/>
          <p:cNvPicPr>
            <a:picLocks/>
          </p:cNvPicPr>
          <p:nvPr/>
        </p:nvPicPr>
        <p:blipFill>
          <a:blip r:embed="rId2"/>
          <a:stretch>
            <a:fillRect/>
          </a:stretch>
        </p:blipFill>
        <p:spPr>
          <a:xfrm>
            <a:off x="5334955" y="942698"/>
            <a:ext cx="3809044" cy="497260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048649" name="TextBox 1048648"/>
          <p:cNvSpPr txBox="1"/>
          <p:nvPr/>
        </p:nvSpPr>
        <p:spPr>
          <a:xfrm>
            <a:off x="0" y="899160"/>
            <a:ext cx="8910674" cy="5958839"/>
          </a:xfrm>
          <a:prstGeom prst="rect">
            <a:avLst/>
          </a:prstGeom>
        </p:spPr>
        <p:txBody>
          <a:bodyPr wrap="square" rtlCol="0">
            <a:spAutoFit/>
          </a:bodyPr>
          <a:lstStyle/>
          <a:p>
            <a:r>
              <a:rPr lang="en-US" sz="2800">
                <a:solidFill>
                  <a:srgbClr val="000000"/>
                </a:solidFill>
              </a:rPr>
              <a:t>Schools have trials by doing normal athletic events. There are many talented children hidden in our schools and if children can be scouted and told about their hidden talents, they will also become more interested in sports like athletics, for example. The children who have been coached for a year by a good or bad coach win the school events, but in every school there are children with lots of talent that have not been discovered. Schools have trials by doing the proper 60m/80m/100m to 400m or long jump, discus etc. and again the child who has been coached by a good or bad coach wins. Sometimes the talented child is not selected and gets no chance to run for his/her school and stops training.</a:t>
            </a:r>
          </a:p>
        </p:txBody>
      </p:sp>
      <p:sp>
        <p:nvSpPr>
          <p:cNvPr id="1048650" name="TextBox 1048649"/>
          <p:cNvSpPr txBox="1"/>
          <p:nvPr/>
        </p:nvSpPr>
        <p:spPr>
          <a:xfrm>
            <a:off x="2118791" y="325120"/>
            <a:ext cx="4000000" cy="574039"/>
          </a:xfrm>
          <a:prstGeom prst="rect">
            <a:avLst/>
          </a:prstGeom>
        </p:spPr>
        <p:txBody>
          <a:bodyPr wrap="square" rtlCol="0">
            <a:spAutoFit/>
          </a:bodyPr>
          <a:lstStyle/>
          <a:p>
            <a:r>
              <a:rPr lang="en-US" sz="3200" b="1">
                <a:solidFill>
                  <a:srgbClr val="BF0000"/>
                </a:solidFill>
              </a:rPr>
              <a:t>Talent Identification</a:t>
            </a:r>
            <a:endParaRPr lang="en-US" sz="280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048651" name="TextBox 1048650"/>
          <p:cNvSpPr txBox="1"/>
          <p:nvPr/>
        </p:nvSpPr>
        <p:spPr>
          <a:xfrm>
            <a:off x="282039" y="868681"/>
            <a:ext cx="8579922" cy="5120639"/>
          </a:xfrm>
          <a:prstGeom prst="rect">
            <a:avLst/>
          </a:prstGeom>
        </p:spPr>
        <p:txBody>
          <a:bodyPr wrap="square" rtlCol="0">
            <a:spAutoFit/>
          </a:bodyPr>
          <a:lstStyle/>
          <a:p>
            <a:r>
              <a:rPr lang="en-US" sz="2800">
                <a:solidFill>
                  <a:srgbClr val="000000"/>
                </a:solidFill>
              </a:rPr>
              <a:t>Contemporary performance demands are so high in Track and Field that athletes with average ability are not going to succeed, even if the best training methods are employed. This emphasizes the importance of correct selection procedures for a particular event. The height of an athlete is often important for selection. However, coaches, frequently prefer shorter athletes because they are usually better coordinated and produce better short term results than their tall counterparts. It occurs regardless of the fact that the taller athletes may have a much better potential.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sp>
        <p:nvSpPr>
          <p:cNvPr id="1048652" name="TextBox 1048651"/>
          <p:cNvSpPr txBox="1"/>
          <p:nvPr/>
        </p:nvSpPr>
        <p:spPr>
          <a:xfrm>
            <a:off x="190043" y="899160"/>
            <a:ext cx="8467593" cy="5958840"/>
          </a:xfrm>
          <a:prstGeom prst="rect">
            <a:avLst/>
          </a:prstGeom>
        </p:spPr>
        <p:txBody>
          <a:bodyPr wrap="square" rtlCol="0">
            <a:spAutoFit/>
          </a:bodyPr>
          <a:lstStyle/>
          <a:p>
            <a:pPr marL="514350" indent="-514350" algn="l">
              <a:buFont typeface="+mj-lt"/>
              <a:buAutoNum type="arabicPeriod"/>
            </a:pPr>
            <a:endParaRPr lang="en-US" sz="2800">
              <a:solidFill>
                <a:srgbClr val="000000"/>
              </a:solidFill>
            </a:endParaRPr>
          </a:p>
          <a:p>
            <a:pPr marL="514350" indent="-514350" algn="l">
              <a:buFont typeface="+mj-lt"/>
              <a:buAutoNum type="arabicPeriod"/>
            </a:pPr>
            <a:r>
              <a:rPr lang="en-US" sz="2800">
                <a:solidFill>
                  <a:srgbClr val="000000"/>
                </a:solidFill>
              </a:rPr>
              <a:t>Talent identification should occur when an athlete is not currently participating in athletics, but is identified as showing potential in an athletic event.</a:t>
            </a:r>
          </a:p>
          <a:p>
            <a:pPr marL="514350" indent="-514350" algn="l">
              <a:buFont typeface="+mj-lt"/>
              <a:buAutoNum type="arabicPeriod"/>
            </a:pPr>
            <a:r>
              <a:rPr lang="en-US" sz="2800">
                <a:solidFill>
                  <a:srgbClr val="000000"/>
                </a:solidFill>
              </a:rPr>
              <a:t> If an athlete is already participating in Track and Field, cross country or on the road and is shown to be talented in that event this is more appropriately referred to as talent development.</a:t>
            </a:r>
          </a:p>
          <a:p>
            <a:pPr marL="514350" indent="-514350" algn="l">
              <a:buFont typeface="+mj-lt"/>
              <a:buAutoNum type="arabicPeriod"/>
            </a:pPr>
            <a:r>
              <a:rPr lang="en-US" sz="2800">
                <a:solidFill>
                  <a:srgbClr val="000000"/>
                </a:solidFill>
              </a:rPr>
              <a:t> Talent identification is most suited to events which have obvious physical and physiological requirements. In events where success is determined by skill and strategy the ability to predict performance is more difficult.</a:t>
            </a:r>
          </a:p>
        </p:txBody>
      </p:sp>
      <p:sp>
        <p:nvSpPr>
          <p:cNvPr id="1048653" name="TextBox 1048652"/>
          <p:cNvSpPr txBox="1"/>
          <p:nvPr/>
        </p:nvSpPr>
        <p:spPr>
          <a:xfrm>
            <a:off x="529244" y="227838"/>
            <a:ext cx="8483434" cy="1056640"/>
          </a:xfrm>
          <a:prstGeom prst="rect">
            <a:avLst/>
          </a:prstGeom>
        </p:spPr>
        <p:txBody>
          <a:bodyPr wrap="square" rtlCol="0">
            <a:spAutoFit/>
          </a:bodyPr>
          <a:lstStyle/>
          <a:p>
            <a:pPr marL="0" indent="0" algn="l">
              <a:buNone/>
            </a:pPr>
            <a:r>
              <a:rPr lang="en-US" sz="3200" b="1">
                <a:solidFill>
                  <a:srgbClr val="BF0000"/>
                </a:solidFill>
              </a:rPr>
              <a:t>Some tips in testing, identification and development: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8CC00"/>
        </a:solidFill>
        <a:effectLst/>
      </p:bgPr>
    </p:bg>
    <p:spTree>
      <p:nvGrpSpPr>
        <p:cNvPr id="1" name=""/>
        <p:cNvGrpSpPr/>
        <p:nvPr/>
      </p:nvGrpSpPr>
      <p:grpSpPr>
        <a:xfrm>
          <a:off x="0" y="0"/>
          <a:ext cx="0" cy="0"/>
          <a:chOff x="0" y="0"/>
          <a:chExt cx="0" cy="0"/>
        </a:xfrm>
      </p:grpSpPr>
      <p:sp>
        <p:nvSpPr>
          <p:cNvPr id="1048654" name="TextBox 1048653"/>
          <p:cNvSpPr txBox="1"/>
          <p:nvPr/>
        </p:nvSpPr>
        <p:spPr>
          <a:xfrm>
            <a:off x="319989" y="449579"/>
            <a:ext cx="8504021" cy="5958840"/>
          </a:xfrm>
          <a:prstGeom prst="rect">
            <a:avLst/>
          </a:prstGeom>
        </p:spPr>
        <p:txBody>
          <a:bodyPr wrap="square" rtlCol="0">
            <a:spAutoFit/>
          </a:bodyPr>
          <a:lstStyle/>
          <a:p>
            <a:pPr marL="0" indent="0">
              <a:buNone/>
            </a:pPr>
            <a:r>
              <a:rPr lang="en-US" sz="2800">
                <a:solidFill>
                  <a:srgbClr val="000000"/>
                </a:solidFill>
              </a:rPr>
              <a:t>4. The training programme must be coordinated in schools and test results should be sent to provincial bodies.
</a:t>
            </a:r>
          </a:p>
          <a:p>
            <a:pPr marL="0" indent="0">
              <a:buNone/>
            </a:pPr>
            <a:r>
              <a:rPr lang="en-US" sz="2800">
                <a:solidFill>
                  <a:srgbClr val="000000"/>
                </a:solidFill>
              </a:rPr>
              <a:t>5. Base level screening tests can be administrated by teachers and analyzed by athletic coaches and the provincial coaching committee.
</a:t>
            </a:r>
          </a:p>
          <a:p>
            <a:pPr marL="0" indent="0">
              <a:buNone/>
            </a:pPr>
            <a:r>
              <a:rPr lang="en-US" sz="2800">
                <a:solidFill>
                  <a:srgbClr val="000000"/>
                </a:solidFill>
              </a:rPr>
              <a:t>6. After identification sport-specific tests should be used to refine the selection process.
</a:t>
            </a:r>
          </a:p>
          <a:p>
            <a:pPr marL="0" indent="0">
              <a:buNone/>
            </a:pPr>
            <a:r>
              <a:rPr lang="en-US" sz="2800">
                <a:solidFill>
                  <a:srgbClr val="000000"/>
                </a:solidFill>
              </a:rPr>
              <a:t>7. This can only be successful when a well structured and resourceful talent development programme is provided.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097167" name="Picture 2097166"/>
          <p:cNvPicPr>
            <a:picLocks/>
          </p:cNvPicPr>
          <p:nvPr/>
        </p:nvPicPr>
        <p:blipFill>
          <a:blip r:embed="rId2"/>
          <a:stretch>
            <a:fillRect/>
          </a:stretch>
        </p:blipFill>
        <p:spPr>
          <a:xfrm>
            <a:off x="0" y="726497"/>
            <a:ext cx="9144000" cy="5405006"/>
          </a:xfrm>
          <a:prstGeom prst="rect">
            <a:avLst/>
          </a:prstGeom>
        </p:spPr>
      </p:pic>
      <p:sp>
        <p:nvSpPr>
          <p:cNvPr id="1048655" name="TextBox 1048654"/>
          <p:cNvSpPr txBox="1"/>
          <p:nvPr/>
        </p:nvSpPr>
        <p:spPr>
          <a:xfrm>
            <a:off x="1671770" y="152457"/>
            <a:ext cx="7771541" cy="574040"/>
          </a:xfrm>
          <a:prstGeom prst="rect">
            <a:avLst/>
          </a:prstGeom>
        </p:spPr>
        <p:txBody>
          <a:bodyPr wrap="square" rtlCol="0">
            <a:spAutoFit/>
          </a:bodyPr>
          <a:lstStyle/>
          <a:p>
            <a:r>
              <a:rPr lang="en-US" sz="3200" b="1">
                <a:solidFill>
                  <a:srgbClr val="BF0000"/>
                </a:solidFill>
              </a:rPr>
              <a:t>Score Sheet for Long Jump</a:t>
            </a:r>
            <a:endParaRPr lang="en-US" sz="280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BB7B6"/>
        </a:solidFill>
        <a:effectLst/>
      </p:bgPr>
    </p:bg>
    <p:spTree>
      <p:nvGrpSpPr>
        <p:cNvPr id="1" name=""/>
        <p:cNvGrpSpPr/>
        <p:nvPr/>
      </p:nvGrpSpPr>
      <p:grpSpPr>
        <a:xfrm>
          <a:off x="0" y="0"/>
          <a:ext cx="0" cy="0"/>
          <a:chOff x="0" y="0"/>
          <a:chExt cx="0" cy="0"/>
        </a:xfrm>
      </p:grpSpPr>
      <p:sp>
        <p:nvSpPr>
          <p:cNvPr id="1048656" name="TextBox 1048655"/>
          <p:cNvSpPr txBox="1"/>
          <p:nvPr/>
        </p:nvSpPr>
        <p:spPr>
          <a:xfrm>
            <a:off x="824483" y="518491"/>
            <a:ext cx="7495035" cy="751839"/>
          </a:xfrm>
          <a:prstGeom prst="rect">
            <a:avLst/>
          </a:prstGeom>
        </p:spPr>
        <p:txBody>
          <a:bodyPr wrap="square" rtlCol="0">
            <a:spAutoFit/>
          </a:bodyPr>
          <a:lstStyle/>
          <a:p>
            <a:r>
              <a:rPr lang="en-US" sz="4400" b="1">
                <a:solidFill>
                  <a:srgbClr val="BF0000"/>
                </a:solidFill>
              </a:rPr>
              <a:t>Thank you for your attention!</a:t>
            </a:r>
          </a:p>
        </p:txBody>
      </p:sp>
      <p:sp>
        <p:nvSpPr>
          <p:cNvPr id="1048657" name="TextBox 1048656"/>
          <p:cNvSpPr txBox="1"/>
          <p:nvPr/>
        </p:nvSpPr>
        <p:spPr>
          <a:xfrm>
            <a:off x="3190730" y="2407052"/>
            <a:ext cx="4000000" cy="1348740"/>
          </a:xfrm>
          <a:prstGeom prst="rect">
            <a:avLst/>
          </a:prstGeom>
        </p:spPr>
        <p:txBody>
          <a:bodyPr wrap="square" rtlCol="0">
            <a:spAutoFit/>
          </a:bodyPr>
          <a:lstStyle/>
          <a:p>
            <a:r>
              <a:rPr lang="en-US" sz="2800" b="1">
                <a:solidFill>
                  <a:srgbClr val="000000"/>
                </a:solidFill>
              </a:rPr>
              <a:t>Questions?</a:t>
            </a:r>
          </a:p>
          <a:p>
            <a:r>
              <a:rPr lang="en-US" sz="2800" b="1">
                <a:solidFill>
                  <a:srgbClr val="000000"/>
                </a:solidFill>
              </a:rPr>
              <a:t>Comments?</a:t>
            </a:r>
          </a:p>
          <a:p>
            <a:r>
              <a:rPr lang="en-US" sz="2800" b="1">
                <a:solidFill>
                  <a:srgbClr val="000000"/>
                </a:solidFill>
              </a:rPr>
              <a:t>Jokes</a:t>
            </a:r>
            <a:r>
              <a:rPr lang="en-US" sz="2800">
                <a:solidFill>
                  <a:srgbClr val="000000"/>
                </a:solidFill>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pic>
        <p:nvPicPr>
          <p:cNvPr id="2097157" name="Picture Placeholder 2097156"/>
          <p:cNvPicPr>
            <a:picLocks noGrp="1"/>
          </p:cNvPicPr>
          <p:nvPr>
            <p:ph type="pic" idx="1"/>
          </p:nvPr>
        </p:nvPicPr>
        <p:blipFill>
          <a:blip r:embed="rId2"/>
          <a:srcRect t="14906" b="14906"/>
          <a:stretch>
            <a:fillRect/>
          </a:stretch>
        </p:blipFill>
        <p:spPr>
          <a:xfrm rot="12465">
            <a:off x="6125969" y="989932"/>
            <a:ext cx="3174426" cy="5653897"/>
          </a:xfrm>
        </p:spPr>
      </p:pic>
      <p:sp>
        <p:nvSpPr>
          <p:cNvPr id="1048616" name="TextBox 1048615"/>
          <p:cNvSpPr txBox="1"/>
          <p:nvPr/>
        </p:nvSpPr>
        <p:spPr>
          <a:xfrm>
            <a:off x="274778" y="271626"/>
            <a:ext cx="5361636" cy="6504940"/>
          </a:xfrm>
          <a:prstGeom prst="rect">
            <a:avLst/>
          </a:prstGeom>
        </p:spPr>
        <p:txBody>
          <a:bodyPr wrap="square" rtlCol="0">
            <a:spAutoFit/>
          </a:bodyPr>
          <a:lstStyle/>
          <a:p>
            <a:r>
              <a:rPr lang="en-US" sz="3200" b="1">
                <a:solidFill>
                  <a:srgbClr val="000000"/>
                </a:solidFill>
              </a:rPr>
              <a:t>How Do They Measure the Long Jump?</a:t>
            </a:r>
          </a:p>
          <a:p>
            <a:r>
              <a:rPr lang="en-US" sz="2800">
                <a:solidFill>
                  <a:srgbClr val="000000"/>
                </a:solidFill>
              </a:rPr>
              <a:t>Long jumps are measured from the forward edge of the take-off board to the impression in the landing pit closest to the take-off board made by any part of the body of the jumper. </a:t>
            </a:r>
          </a:p>
          <a:p>
            <a:r>
              <a:rPr lang="en-US" sz="2800">
                <a:solidFill>
                  <a:srgbClr val="000000"/>
                </a:solidFill>
              </a:rPr>
              <a:t>Each jump must be completed within one minute from the time the jumper steps onto the runway. Jumps executed with a tailwind or more than two meters per second don't count. </a:t>
            </a:r>
          </a:p>
          <a:p>
            <a:endParaRPr lang="en-US" sz="28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2097157"/>
          <p:cNvPicPr>
            <a:picLocks/>
          </p:cNvPicPr>
          <p:nvPr/>
        </p:nvPicPr>
        <p:blipFill>
          <a:blip r:embed="rId2"/>
          <a:stretch>
            <a:fillRect/>
          </a:stretch>
        </p:blipFill>
        <p:spPr>
          <a:xfrm>
            <a:off x="107586" y="-20442"/>
            <a:ext cx="10622588" cy="7082752"/>
          </a:xfrm>
          <a:prstGeom prst="rect">
            <a:avLst/>
          </a:prstGeom>
        </p:spPr>
      </p:pic>
      <p:sp>
        <p:nvSpPr>
          <p:cNvPr id="1048617" name="TextBox 1048616"/>
          <p:cNvSpPr txBox="1"/>
          <p:nvPr/>
        </p:nvSpPr>
        <p:spPr>
          <a:xfrm>
            <a:off x="4069595" y="1714180"/>
            <a:ext cx="4000000" cy="574039"/>
          </a:xfrm>
          <a:prstGeom prst="rect">
            <a:avLst/>
          </a:prstGeom>
        </p:spPr>
        <p:txBody>
          <a:bodyPr wrap="square" rtlCol="0">
            <a:spAutoFit/>
          </a:bodyPr>
          <a:lstStyle/>
          <a:p>
            <a:r>
              <a:rPr lang="en-US" sz="3200" b="1">
                <a:solidFill>
                  <a:srgbClr val="000000"/>
                </a:solidFill>
              </a:rPr>
              <a:t>THE COMPETITION</a:t>
            </a:r>
            <a:endParaRPr lang="en-US" sz="2800" b="1">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48622" name="TextBox 1048621"/>
          <p:cNvSpPr txBox="1"/>
          <p:nvPr/>
        </p:nvSpPr>
        <p:spPr>
          <a:xfrm>
            <a:off x="0" y="958767"/>
            <a:ext cx="8629899" cy="4701540"/>
          </a:xfrm>
          <a:prstGeom prst="rect">
            <a:avLst/>
          </a:prstGeom>
        </p:spPr>
        <p:txBody>
          <a:bodyPr wrap="square" rtlCol="0">
            <a:spAutoFit/>
          </a:bodyPr>
          <a:lstStyle/>
          <a:p>
            <a:endParaRPr lang="en-US" sz="2800">
              <a:solidFill>
                <a:srgbClr val="000000"/>
              </a:solidFill>
            </a:endParaRPr>
          </a:p>
          <a:p>
            <a:r>
              <a:rPr lang="en-US" sz="2800">
                <a:solidFill>
                  <a:srgbClr val="000000"/>
                </a:solidFill>
              </a:rPr>
              <a:t>Twelve competitors qualify for the Olympic long jump final. Results from the qualification rounds do not carry over into the final.</a:t>
            </a:r>
          </a:p>
          <a:p>
            <a:endParaRPr lang="en-US" sz="2800">
              <a:solidFill>
                <a:srgbClr val="000000"/>
              </a:solidFill>
            </a:endParaRPr>
          </a:p>
          <a:p>
            <a:endParaRPr lang="en-US" sz="2800">
              <a:solidFill>
                <a:srgbClr val="000000"/>
              </a:solidFill>
            </a:endParaRPr>
          </a:p>
          <a:p>
            <a:r>
              <a:rPr lang="en-US" sz="2800">
                <a:solidFill>
                  <a:srgbClr val="000000"/>
                </a:solidFill>
              </a:rPr>
              <a:t>Each finalist takes three jumps, and then the top eight jumpers receive three more attempts. The longest single jump during the final wins. If two jumpers are tied, the jumper with the longer second best jump is awarded the medal.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Picture 2097158"/>
          <p:cNvPicPr>
            <a:picLocks/>
          </p:cNvPicPr>
          <p:nvPr/>
        </p:nvPicPr>
        <p:blipFill>
          <a:blip r:embed="rId2"/>
          <a:stretch>
            <a:fillRect/>
          </a:stretch>
        </p:blipFill>
        <p:spPr>
          <a:xfrm>
            <a:off x="134490" y="179705"/>
            <a:ext cx="10569727" cy="6579216"/>
          </a:xfrm>
          <a:prstGeom prst="rect">
            <a:avLst/>
          </a:prstGeom>
        </p:spPr>
      </p:pic>
      <p:sp>
        <p:nvSpPr>
          <p:cNvPr id="1048623" name="TextBox 1048622"/>
          <p:cNvSpPr txBox="1"/>
          <p:nvPr/>
        </p:nvSpPr>
        <p:spPr>
          <a:xfrm>
            <a:off x="782667" y="980642"/>
            <a:ext cx="4000000" cy="1056640"/>
          </a:xfrm>
          <a:prstGeom prst="rect">
            <a:avLst/>
          </a:prstGeom>
        </p:spPr>
        <p:txBody>
          <a:bodyPr wrap="square" rtlCol="0">
            <a:spAutoFit/>
          </a:bodyPr>
          <a:lstStyle/>
          <a:p>
            <a:r>
              <a:rPr lang="en-US" sz="3200" b="1">
                <a:solidFill>
                  <a:srgbClr val="000000"/>
                </a:solidFill>
              </a:rPr>
              <a:t>The complexity of the Long Jump</a:t>
            </a:r>
            <a:endParaRPr lang="en-US" sz="2800" b="1">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1048624" name="TextBox 1048623"/>
          <p:cNvSpPr txBox="1"/>
          <p:nvPr/>
        </p:nvSpPr>
        <p:spPr>
          <a:xfrm>
            <a:off x="270777" y="0"/>
            <a:ext cx="8602444" cy="6797039"/>
          </a:xfrm>
          <a:prstGeom prst="rect">
            <a:avLst/>
          </a:prstGeom>
        </p:spPr>
        <p:txBody>
          <a:bodyPr wrap="square" rtlCol="0">
            <a:spAutoFit/>
          </a:bodyPr>
          <a:lstStyle/>
          <a:p>
            <a:endParaRPr lang="en-US" sz="2800">
              <a:solidFill>
                <a:srgbClr val="000000"/>
              </a:solidFill>
            </a:endParaRPr>
          </a:p>
          <a:p>
            <a:r>
              <a:rPr lang="en-US" sz="2800">
                <a:solidFill>
                  <a:srgbClr val="000000"/>
                </a:solidFill>
              </a:rPr>
              <a:t>Viewed casually, the runner stands at the beginning of the runway, accelerates to the take-off board, then jumps as far as he or she can. </a:t>
            </a:r>
          </a:p>
          <a:p>
            <a:r>
              <a:rPr lang="en-US" sz="2800">
                <a:solidFill>
                  <a:srgbClr val="000000"/>
                </a:solidFill>
              </a:rPr>
              <a:t>In reality, the long jump is one of the more technical Olympic events. There are at least three different techniques for approaching the take-off board, each with its arm and body position. The maximum acceleration is achieved with the longest legal run-up (by using the full 40 meters of the runway). But the more steps the jumper takes, the more difficult it becomes to calibrate the take-off with the forward edge of the runner's take-off foot as close as possible to the leading edge of the take-off board without fouling.</a:t>
            </a:r>
          </a:p>
          <a:p>
            <a:endParaRPr lang="en-US" sz="28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D87C2"/>
        </a:solidFill>
        <a:effectLst/>
      </p:bgPr>
    </p:bg>
    <p:spTree>
      <p:nvGrpSpPr>
        <p:cNvPr id="1" name=""/>
        <p:cNvGrpSpPr/>
        <p:nvPr/>
      </p:nvGrpSpPr>
      <p:grpSpPr>
        <a:xfrm>
          <a:off x="0" y="0"/>
          <a:ext cx="0" cy="0"/>
          <a:chOff x="0" y="0"/>
          <a:chExt cx="0" cy="0"/>
        </a:xfrm>
      </p:grpSpPr>
      <p:pic>
        <p:nvPicPr>
          <p:cNvPr id="2097160" name="Picture Placeholder 2097159"/>
          <p:cNvPicPr>
            <a:picLocks noGrp="1"/>
          </p:cNvPicPr>
          <p:nvPr>
            <p:ph type="pic" idx="1"/>
          </p:nvPr>
        </p:nvPicPr>
        <p:blipFill>
          <a:blip r:embed="rId2"/>
          <a:srcRect l="18416" r="18416"/>
          <a:stretch>
            <a:fillRect/>
          </a:stretch>
        </p:blipFill>
        <p:spPr>
          <a:xfrm>
            <a:off x="4916318" y="525864"/>
            <a:ext cx="4578311" cy="5806273"/>
          </a:xfrm>
        </p:spPr>
      </p:pic>
      <p:sp>
        <p:nvSpPr>
          <p:cNvPr id="1048625" name="TextBox 1048624"/>
          <p:cNvSpPr txBox="1"/>
          <p:nvPr/>
        </p:nvSpPr>
        <p:spPr>
          <a:xfrm>
            <a:off x="0" y="373297"/>
            <a:ext cx="4669686" cy="5958840"/>
          </a:xfrm>
          <a:prstGeom prst="rect">
            <a:avLst/>
          </a:prstGeom>
        </p:spPr>
        <p:txBody>
          <a:bodyPr wrap="square" rtlCol="0">
            <a:spAutoFit/>
          </a:bodyPr>
          <a:lstStyle/>
          <a:p>
            <a:endParaRPr lang="en-US" sz="2800">
              <a:solidFill>
                <a:srgbClr val="000000"/>
              </a:solidFill>
            </a:endParaRPr>
          </a:p>
          <a:p>
            <a:r>
              <a:rPr lang="en-US" sz="2800">
                <a:solidFill>
                  <a:srgbClr val="000000"/>
                </a:solidFill>
              </a:rPr>
              <a:t>All but the last two strides are normally the same length. The second-to-last stride, however, is longer and is designed to lower the runner's center of gravity. The last stride is shorter than the others and is designed to do the opposite, to lift the center of gravity of the jumper's body as high as possible to begin executing the jump itself.</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1290</Words>
  <Application>Microsoft Office PowerPoint</Application>
  <PresentationFormat>On-screen Show (4:3)</PresentationFormat>
  <Paragraphs>103</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TECHNIQUES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RMX1821</dc:creator>
  <cp:lastModifiedBy>sumera sattar</cp:lastModifiedBy>
  <cp:revision>3</cp:revision>
  <dcterms:created xsi:type="dcterms:W3CDTF">2015-05-10T07:30:45Z</dcterms:created>
  <dcterms:modified xsi:type="dcterms:W3CDTF">2020-05-11T08:24:56Z</dcterms:modified>
</cp:coreProperties>
</file>